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sldIdLst>
    <p:sldId id="256" r:id="rId2"/>
    <p:sldId id="287" r:id="rId3"/>
    <p:sldId id="267" r:id="rId4"/>
    <p:sldId id="286" r:id="rId5"/>
    <p:sldId id="284" r:id="rId6"/>
    <p:sldId id="282" r:id="rId7"/>
    <p:sldId id="283" r:id="rId8"/>
    <p:sldId id="280" r:id="rId9"/>
    <p:sldId id="281" r:id="rId10"/>
    <p:sldId id="288" r:id="rId11"/>
    <p:sldId id="278" r:id="rId12"/>
  </p:sldIdLst>
  <p:sldSz cx="18288000" cy="10287000"/>
  <p:notesSz cx="6858000" cy="9144000"/>
  <p:embeddedFontLst>
    <p:embeddedFont>
      <p:font typeface="Aileron Bold" pitchFamily="2" charset="77"/>
      <p:regular r:id="rId14"/>
      <p:bold r:id="rId15"/>
    </p:embeddedFont>
    <p:embeddedFont>
      <p:font typeface="Aileron Light" pitchFamily="2" charset="77"/>
      <p:regular r:id="rId16"/>
    </p:embeddedFont>
    <p:embeddedFont>
      <p:font typeface="Aileron Ultra-Bold" pitchFamily="2" charset="77"/>
      <p:regular r:id="rId17"/>
      <p:bold r:id="rId18"/>
    </p:embeddedFont>
    <p:embeddedFont>
      <p:font typeface="Calibri" panose="020F0502020204030204" pitchFamily="34"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55850" autoAdjust="0"/>
  </p:normalViewPr>
  <p:slideViewPr>
    <p:cSldViewPr>
      <p:cViewPr varScale="1">
        <p:scale>
          <a:sx n="39" d="100"/>
          <a:sy n="39" d="100"/>
        </p:scale>
        <p:origin x="2600"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42D14F-4F4A-4A13-AF0C-98DFFBB005C2}" type="datetimeFigureOut">
              <a:rPr lang="es-CL" smtClean="0"/>
              <a:t>08-11-24</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7DC907-5461-4264-AE12-4C02F0158FE4}" type="slidenum">
              <a:rPr lang="es-CL" smtClean="0"/>
              <a:t>‹Nº›</a:t>
            </a:fld>
            <a:endParaRPr lang="es-CL"/>
          </a:p>
        </p:txBody>
      </p:sp>
    </p:spTree>
    <p:extLst>
      <p:ext uri="{BB962C8B-B14F-4D97-AF65-F5344CB8AC3E}">
        <p14:creationId xmlns:p14="http://schemas.microsoft.com/office/powerpoint/2010/main" val="1672276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t>Buenos días a todos y todas,</a:t>
            </a:r>
          </a:p>
          <a:p>
            <a:endParaRPr lang="es-ES_tradnl" dirty="0"/>
          </a:p>
          <a:p>
            <a:r>
              <a:rPr lang="es-ES_tradnl" dirty="0"/>
              <a:t>Objetivo: </a:t>
            </a:r>
          </a:p>
          <a:p>
            <a:r>
              <a:rPr lang="es-ES_tradnl" dirty="0"/>
              <a:t>El objetivo de mi presentación es contribuir a la pregunta de los desafíos y horizontes de la gestión territorial de la educación pública, explicando por qué creo que la NEP posibilita la democratización y la reapropiación de la cuestión educativa como un asunto común, colectivo. Y reflexionando sobre ciertas orientaciones que debiéramos considerar para avanzar en este sentido.</a:t>
            </a:r>
          </a:p>
          <a:p>
            <a:endParaRPr lang="es-ES_tradnl" dirty="0"/>
          </a:p>
          <a:p>
            <a:endParaRPr lang="es-ES_tradnl" dirty="0"/>
          </a:p>
        </p:txBody>
      </p:sp>
      <p:sp>
        <p:nvSpPr>
          <p:cNvPr id="4" name="Marcador de número de diapositiva 3"/>
          <p:cNvSpPr>
            <a:spLocks noGrp="1"/>
          </p:cNvSpPr>
          <p:nvPr>
            <p:ph type="sldNum" sz="quarter" idx="5"/>
          </p:nvPr>
        </p:nvSpPr>
        <p:spPr/>
        <p:txBody>
          <a:bodyPr/>
          <a:lstStyle/>
          <a:p>
            <a:fld id="{B27DC907-5461-4264-AE12-4C02F0158FE4}" type="slidenum">
              <a:rPr lang="es-CL" smtClean="0"/>
              <a:t>1</a:t>
            </a:fld>
            <a:endParaRPr lang="es-CL"/>
          </a:p>
        </p:txBody>
      </p:sp>
    </p:spTree>
    <p:extLst>
      <p:ext uri="{BB962C8B-B14F-4D97-AF65-F5344CB8AC3E}">
        <p14:creationId xmlns:p14="http://schemas.microsoft.com/office/powerpoint/2010/main" val="1183577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B27DC907-5461-4264-AE12-4C02F0158FE4}" type="slidenum">
              <a:rPr lang="es-CL" smtClean="0"/>
              <a:t>11</a:t>
            </a:fld>
            <a:endParaRPr lang="es-CL"/>
          </a:p>
        </p:txBody>
      </p:sp>
    </p:spTree>
    <p:extLst>
      <p:ext uri="{BB962C8B-B14F-4D97-AF65-F5344CB8AC3E}">
        <p14:creationId xmlns:p14="http://schemas.microsoft.com/office/powerpoint/2010/main" val="2891798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t>La política educativa es siempre generadora de espacio. Hay que poner atención qué tipo de territorialidad, y relaciones sociales situadas genera la política educativa. </a:t>
            </a:r>
          </a:p>
          <a:p>
            <a:endParaRPr lang="es-ES_tradnl" dirty="0"/>
          </a:p>
          <a:p>
            <a:r>
              <a:rPr lang="es-ES_tradnl" dirty="0"/>
              <a:t>La educación siempre impacta sobre la sociedad. No es sólo porque genera cierto tipo de personas y mentalidades, o porque </a:t>
            </a:r>
            <a:r>
              <a:rPr lang="es-ES_tradnl" dirty="0" err="1"/>
              <a:t>distirbuye</a:t>
            </a:r>
            <a:r>
              <a:rPr lang="es-ES_tradnl" dirty="0"/>
              <a:t> y segrega. Sino porque construye formas de relación social y también espacial, porque siempre es situada, porque ocurre entre personas en lugares específicos.</a:t>
            </a:r>
          </a:p>
          <a:p>
            <a:r>
              <a:rPr lang="es-ES_tradnl" dirty="0"/>
              <a:t>UN fuerte impacto en la escuela de hace 100 años: construía Estado, los profesores eran unos misioneros que se distribuían por el territorio. Ponían banderas, iglesias, escudos.</a:t>
            </a:r>
          </a:p>
          <a:p>
            <a:r>
              <a:rPr lang="es-ES_tradnl" dirty="0"/>
              <a:t>La privatización de la educación y la mercantilización también generaron una forma específica de espacialidad, muy acorde a la sociedad de mercado: </a:t>
            </a:r>
          </a:p>
          <a:p>
            <a:endParaRPr lang="es-ES_tradnl" dirty="0"/>
          </a:p>
          <a:p>
            <a:r>
              <a:rPr lang="es-ES_tradnl" dirty="0"/>
              <a:t>Esa territorialidad estuvo acompañada de un proceso de despolitización, de despojo hacia los habitantes de que la educación era un asunto colectivo y situado. No es que antes fuera democrática, era esencialmente un proyecto de la elite gobernante para el pueblo (pueblo como beneficiario u </a:t>
            </a:r>
            <a:r>
              <a:rPr lang="es-ES_tradnl" dirty="0" err="1"/>
              <a:t>objetvo</a:t>
            </a:r>
            <a:r>
              <a:rPr lang="es-ES_tradnl" dirty="0"/>
              <a:t> de la política). Pero el modo en que se fue expandiendo, de la mano de profesores de Estado repartidos, abrió la posibilidad de que los mismos profesores desarrollaran una visión propia de la política, tuvieran miradas transformadoras. Y también que – en la medida de que la población se fue convenciendo de que tenía beneficios ir a la escuela, que pobladores o sindicatos comenzaran a desarrollar </a:t>
            </a:r>
            <a:r>
              <a:rPr lang="es-ES_tradnl" dirty="0" err="1"/>
              <a:t>tb</a:t>
            </a:r>
            <a:r>
              <a:rPr lang="es-ES_tradnl" dirty="0"/>
              <a:t> ideas sobre qué educación querían. </a:t>
            </a:r>
          </a:p>
          <a:p>
            <a:r>
              <a:rPr lang="es-ES_tradnl" dirty="0"/>
              <a:t>Esto acaba con el golpe de estado y el proyecto neoliberal.  Y lo hace en 2 sentidos.</a:t>
            </a:r>
          </a:p>
          <a:p>
            <a:r>
              <a:rPr lang="es-ES_tradnl" dirty="0"/>
              <a:t>1. </a:t>
            </a:r>
          </a:p>
          <a:p>
            <a:endParaRPr lang="es-ES_tradnl" dirty="0"/>
          </a:p>
          <a:p>
            <a:endParaRPr lang="es-ES_tradnl" dirty="0"/>
          </a:p>
        </p:txBody>
      </p:sp>
      <p:sp>
        <p:nvSpPr>
          <p:cNvPr id="4" name="Marcador de número de diapositiva 3"/>
          <p:cNvSpPr>
            <a:spLocks noGrp="1"/>
          </p:cNvSpPr>
          <p:nvPr>
            <p:ph type="sldNum" sz="quarter" idx="5"/>
          </p:nvPr>
        </p:nvSpPr>
        <p:spPr/>
        <p:txBody>
          <a:bodyPr/>
          <a:lstStyle/>
          <a:p>
            <a:fld id="{B27DC907-5461-4264-AE12-4C02F0158FE4}" type="slidenum">
              <a:rPr lang="es-CL" smtClean="0"/>
              <a:t>2</a:t>
            </a:fld>
            <a:endParaRPr lang="es-CL"/>
          </a:p>
        </p:txBody>
      </p:sp>
    </p:spTree>
    <p:extLst>
      <p:ext uri="{BB962C8B-B14F-4D97-AF65-F5344CB8AC3E}">
        <p14:creationId xmlns:p14="http://schemas.microsoft.com/office/powerpoint/2010/main" val="3875229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t>Nivel social</a:t>
            </a:r>
          </a:p>
          <a:p>
            <a:pPr marL="571500" indent="-571500" algn="l">
              <a:buFont typeface="Arial" panose="020B0604020202020204" pitchFamily="34" charset="0"/>
              <a:buChar char="•"/>
            </a:pPr>
            <a:r>
              <a:rPr lang="es-ES_tradnl" sz="1200" dirty="0">
                <a:sym typeface="Aileron Bold"/>
              </a:rPr>
              <a:t>Municipios no promovieron proyectos territoriales del servicio educativo que ofrecían. </a:t>
            </a:r>
          </a:p>
          <a:p>
            <a:pPr marL="571500" indent="-571500" algn="l">
              <a:buFont typeface="Arial" panose="020B0604020202020204" pitchFamily="34" charset="0"/>
              <a:buChar char="•"/>
            </a:pPr>
            <a:r>
              <a:rPr lang="es-ES_tradnl" sz="1200" dirty="0">
                <a:sym typeface="Aileron Bold"/>
              </a:rPr>
              <a:t>Prolifera el dueño de colegio privado con su sueño individual de proyecto educativo.</a:t>
            </a:r>
          </a:p>
          <a:p>
            <a:pPr marL="571500" indent="-571500" algn="l">
              <a:buFont typeface="Arial" panose="020B0604020202020204" pitchFamily="34" charset="0"/>
              <a:buChar char="•"/>
            </a:pPr>
            <a:r>
              <a:rPr lang="es-ES_tradnl" sz="1200" dirty="0">
                <a:sym typeface="Aileron Bold"/>
              </a:rPr>
              <a:t>Desaparece por un tiempo la organización gremial anclada en el territorio</a:t>
            </a:r>
          </a:p>
          <a:p>
            <a:pPr marL="571500" indent="-571500" algn="l">
              <a:buFont typeface="Arial" panose="020B0604020202020204" pitchFamily="34" charset="0"/>
              <a:buChar char="•"/>
            </a:pPr>
            <a:r>
              <a:rPr lang="es-ES_tradnl" sz="1200" dirty="0">
                <a:sym typeface="Aileron Bold"/>
              </a:rPr>
              <a:t>Desaparecen los centros de estudiantes y los centros de padres se vuelven instrumentos directos de las direcciones escolares.</a:t>
            </a:r>
          </a:p>
          <a:p>
            <a:pPr marL="571500" indent="-571500" algn="l">
              <a:buFont typeface="Arial" panose="020B0604020202020204" pitchFamily="34" charset="0"/>
              <a:buChar char="•"/>
            </a:pPr>
            <a:r>
              <a:rPr lang="es-ES_tradnl" sz="1200" dirty="0">
                <a:sym typeface="Aileron Bold"/>
              </a:rPr>
              <a:t>Desaparecen fiestas y torneos transversales (se profundiza segregación).</a:t>
            </a:r>
          </a:p>
          <a:p>
            <a:pPr marL="571500" indent="-571500" algn="l">
              <a:buFont typeface="Arial" panose="020B0604020202020204" pitchFamily="34" charset="0"/>
              <a:buChar char="•"/>
            </a:pPr>
            <a:r>
              <a:rPr lang="es-ES_tradnl" sz="1200" dirty="0">
                <a:sym typeface="Aileron Bold"/>
              </a:rPr>
              <a:t>Competencia por matrícula promueve irracionalidades como tener en una misma cuadra varias escuelas.</a:t>
            </a:r>
          </a:p>
          <a:p>
            <a:pPr marL="571500" indent="-571500" algn="l">
              <a:buFont typeface="Arial" panose="020B0604020202020204" pitchFamily="34" charset="0"/>
              <a:buChar char="•"/>
            </a:pPr>
            <a:r>
              <a:rPr lang="es-ES_tradnl" sz="1200" dirty="0">
                <a:sym typeface="Wingdings" pitchFamily="2" charset="2"/>
              </a:rPr>
              <a:t></a:t>
            </a:r>
            <a:r>
              <a:rPr lang="es-ES_tradnl" sz="1200" dirty="0">
                <a:sym typeface="Aileron Bold"/>
              </a:rPr>
              <a:t> fragmentación, despolitización de la preocupación educativa (</a:t>
            </a:r>
            <a:r>
              <a:rPr lang="es-ES_tradnl" sz="1200" dirty="0" err="1">
                <a:sym typeface="Aileron Bold"/>
              </a:rPr>
              <a:t>descolectivización</a:t>
            </a:r>
            <a:r>
              <a:rPr lang="es-ES_tradnl" sz="1200" dirty="0">
                <a:sym typeface="Aileron Bold"/>
              </a:rPr>
              <a:t>)</a:t>
            </a:r>
          </a:p>
          <a:p>
            <a:endParaRPr lang="es-ES_tradnl" dirty="0"/>
          </a:p>
          <a:p>
            <a:r>
              <a:rPr lang="es-ES_tradnl" dirty="0"/>
              <a:t>Nivel de gobierno</a:t>
            </a:r>
          </a:p>
          <a:p>
            <a:r>
              <a:rPr lang="es-ES_tradnl" dirty="0"/>
              <a:t>Ejemplo: </a:t>
            </a:r>
          </a:p>
        </p:txBody>
      </p:sp>
      <p:sp>
        <p:nvSpPr>
          <p:cNvPr id="4" name="Marcador de número de diapositiva 3"/>
          <p:cNvSpPr>
            <a:spLocks noGrp="1"/>
          </p:cNvSpPr>
          <p:nvPr>
            <p:ph type="sldNum" sz="quarter" idx="5"/>
          </p:nvPr>
        </p:nvSpPr>
        <p:spPr/>
        <p:txBody>
          <a:bodyPr/>
          <a:lstStyle/>
          <a:p>
            <a:fld id="{B27DC907-5461-4264-AE12-4C02F0158FE4}" type="slidenum">
              <a:rPr lang="es-CL" smtClean="0"/>
              <a:t>3</a:t>
            </a:fld>
            <a:endParaRPr lang="es-CL"/>
          </a:p>
        </p:txBody>
      </p:sp>
    </p:spTree>
    <p:extLst>
      <p:ext uri="{BB962C8B-B14F-4D97-AF65-F5344CB8AC3E}">
        <p14:creationId xmlns:p14="http://schemas.microsoft.com/office/powerpoint/2010/main" val="1661747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t>Nivel social</a:t>
            </a:r>
          </a:p>
          <a:p>
            <a:pPr marL="571500" indent="-571500" algn="l">
              <a:buFont typeface="Arial" panose="020B0604020202020204" pitchFamily="34" charset="0"/>
              <a:buChar char="•"/>
            </a:pPr>
            <a:r>
              <a:rPr lang="es-ES_tradnl" sz="1200" dirty="0">
                <a:sym typeface="Aileron Bold"/>
              </a:rPr>
              <a:t>Municipios no promovieron proyectos territoriales del servicio educativo que ofrecían. </a:t>
            </a:r>
          </a:p>
          <a:p>
            <a:pPr marL="571500" indent="-571500" algn="l">
              <a:buFont typeface="Arial" panose="020B0604020202020204" pitchFamily="34" charset="0"/>
              <a:buChar char="•"/>
            </a:pPr>
            <a:r>
              <a:rPr lang="es-ES_tradnl" sz="1200" dirty="0">
                <a:sym typeface="Aileron Bold"/>
              </a:rPr>
              <a:t>Prolifera el dueño de colegio privado con su sueño individual de proyecto educativo.</a:t>
            </a:r>
          </a:p>
          <a:p>
            <a:pPr marL="571500" indent="-571500" algn="l">
              <a:buFont typeface="Arial" panose="020B0604020202020204" pitchFamily="34" charset="0"/>
              <a:buChar char="•"/>
            </a:pPr>
            <a:r>
              <a:rPr lang="es-ES_tradnl" sz="1200" dirty="0">
                <a:sym typeface="Aileron Bold"/>
              </a:rPr>
              <a:t>Desaparece por un tiempo la organización gremial anclada en el territorio</a:t>
            </a:r>
          </a:p>
          <a:p>
            <a:pPr marL="571500" indent="-571500" algn="l">
              <a:buFont typeface="Arial" panose="020B0604020202020204" pitchFamily="34" charset="0"/>
              <a:buChar char="•"/>
            </a:pPr>
            <a:r>
              <a:rPr lang="es-ES_tradnl" sz="1200" dirty="0">
                <a:sym typeface="Aileron Bold"/>
              </a:rPr>
              <a:t>Desaparecen los centros de estudiantes y los centros de padres se vuelven instrumentos directos de las direcciones escolares.</a:t>
            </a:r>
          </a:p>
          <a:p>
            <a:pPr marL="571500" indent="-571500" algn="l">
              <a:buFont typeface="Arial" panose="020B0604020202020204" pitchFamily="34" charset="0"/>
              <a:buChar char="•"/>
            </a:pPr>
            <a:r>
              <a:rPr lang="es-ES_tradnl" sz="1200" dirty="0">
                <a:sym typeface="Aileron Bold"/>
              </a:rPr>
              <a:t>Desaparecen fiestas y torneos transversales (se profundiza segregación).</a:t>
            </a:r>
          </a:p>
          <a:p>
            <a:pPr marL="571500" indent="-571500" algn="l">
              <a:buFont typeface="Arial" panose="020B0604020202020204" pitchFamily="34" charset="0"/>
              <a:buChar char="•"/>
            </a:pPr>
            <a:r>
              <a:rPr lang="es-ES_tradnl" sz="1200" dirty="0">
                <a:sym typeface="Aileron Bold"/>
              </a:rPr>
              <a:t>Competencia por matrícula promueve irracionalidades como tener en una misma cuadra varias escuelas.</a:t>
            </a:r>
          </a:p>
          <a:p>
            <a:pPr marL="571500" indent="-571500" algn="l">
              <a:buFont typeface="Arial" panose="020B0604020202020204" pitchFamily="34" charset="0"/>
              <a:buChar char="•"/>
            </a:pPr>
            <a:r>
              <a:rPr lang="es-ES_tradnl" sz="1200" dirty="0">
                <a:sym typeface="Wingdings" pitchFamily="2" charset="2"/>
              </a:rPr>
              <a:t></a:t>
            </a:r>
            <a:r>
              <a:rPr lang="es-ES_tradnl" sz="1200" dirty="0">
                <a:sym typeface="Aileron Bold"/>
              </a:rPr>
              <a:t> fragmentación, despolitización de la preocupación educativa (</a:t>
            </a:r>
            <a:r>
              <a:rPr lang="es-ES_tradnl" sz="1200" dirty="0" err="1">
                <a:sym typeface="Aileron Bold"/>
              </a:rPr>
              <a:t>descolectivización</a:t>
            </a:r>
            <a:r>
              <a:rPr lang="es-ES_tradnl" sz="1200" dirty="0">
                <a:sym typeface="Aileron Bold"/>
              </a:rPr>
              <a:t>)</a:t>
            </a:r>
          </a:p>
          <a:p>
            <a:endParaRPr lang="es-ES_tradnl" dirty="0"/>
          </a:p>
          <a:p>
            <a:r>
              <a:rPr lang="es-ES_tradnl" dirty="0"/>
              <a:t>Nivel de gobierno</a:t>
            </a:r>
          </a:p>
          <a:p>
            <a:r>
              <a:rPr lang="es-ES_tradnl" dirty="0"/>
              <a:t>Ejemplo: </a:t>
            </a:r>
          </a:p>
        </p:txBody>
      </p:sp>
      <p:sp>
        <p:nvSpPr>
          <p:cNvPr id="4" name="Marcador de número de diapositiva 3"/>
          <p:cNvSpPr>
            <a:spLocks noGrp="1"/>
          </p:cNvSpPr>
          <p:nvPr>
            <p:ph type="sldNum" sz="quarter" idx="5"/>
          </p:nvPr>
        </p:nvSpPr>
        <p:spPr/>
        <p:txBody>
          <a:bodyPr/>
          <a:lstStyle/>
          <a:p>
            <a:fld id="{B27DC907-5461-4264-AE12-4C02F0158FE4}" type="slidenum">
              <a:rPr lang="es-CL" smtClean="0"/>
              <a:t>4</a:t>
            </a:fld>
            <a:endParaRPr lang="es-CL"/>
          </a:p>
        </p:txBody>
      </p:sp>
    </p:spTree>
    <p:extLst>
      <p:ext uri="{BB962C8B-B14F-4D97-AF65-F5344CB8AC3E}">
        <p14:creationId xmlns:p14="http://schemas.microsoft.com/office/powerpoint/2010/main" val="2614050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800" dirty="0">
                <a:solidFill>
                  <a:srgbClr val="000000"/>
                </a:solidFill>
                <a:effectLst/>
                <a:latin typeface="Times New Roman" panose="02020603050405020304" pitchFamily="18" charset="0"/>
                <a:ea typeface="Times New Roman" panose="02020603050405020304" pitchFamily="18" charset="0"/>
              </a:rPr>
              <a:t>Para Ball (2010), por ejemplo, la imposición de </a:t>
            </a:r>
            <a:r>
              <a:rPr lang="es-CL" sz="1800" dirty="0" err="1">
                <a:solidFill>
                  <a:srgbClr val="000000"/>
                </a:solidFill>
                <a:effectLst/>
                <a:latin typeface="Times New Roman" panose="02020603050405020304" pitchFamily="18" charset="0"/>
                <a:ea typeface="Times New Roman" panose="02020603050405020304" pitchFamily="18" charset="0"/>
              </a:rPr>
              <a:t>heterarquías</a:t>
            </a:r>
            <a:r>
              <a:rPr lang="es-CL" sz="1800" dirty="0">
                <a:solidFill>
                  <a:srgbClr val="000000"/>
                </a:solidFill>
                <a:effectLst/>
                <a:latin typeface="Times New Roman" panose="02020603050405020304" pitchFamily="18" charset="0"/>
                <a:ea typeface="Times New Roman" panose="02020603050405020304" pitchFamily="18" charset="0"/>
              </a:rPr>
              <a:t> implica que la formulación y acción de políticas comiencen a ocurrir en una multiplicidad de espacios, muchas veces no oficiales, fuera de las instituciones y límites estatales. Los nuevos participantes en esos espacios naturalmente tienen intereses específicos en resultados políticos particulares, que varían según su naturaleza comercial o filantrópica, distinción que a veces se difumina. Como resultado, los procesos de formulación de políticas pierden transparencia, ya que, como observa el sociólogo, "no está claro qué se ha dicho a quién, dónde, con qué efecto y a cambio de qué" (2010: 158). Además, la intensificación de la participación intersectorial y multinivel en el proceso de políticas no implica la inclusión de todos. Algunos actores son excluidos, otros incluidos, y lo mismo ocurre con las narrativas que encarnan, representan y son capaces de difundir (Ball, 2010).</a:t>
            </a:r>
            <a:endParaRPr lang="es-CL" sz="1800" dirty="0">
              <a:effectLst/>
              <a:latin typeface="Times New Roman" panose="02020603050405020304" pitchFamily="18" charset="0"/>
              <a:ea typeface="Times New Roman" panose="02020603050405020304" pitchFamily="18" charset="0"/>
            </a:endParaRPr>
          </a:p>
          <a:p>
            <a:endParaRPr lang="es-ES_tradnl" dirty="0"/>
          </a:p>
          <a:p>
            <a:r>
              <a:rPr lang="es-ES_tradnl" dirty="0"/>
              <a:t>En Chile, ciertos consensos </a:t>
            </a:r>
            <a:r>
              <a:rPr lang="es-ES_tradnl" dirty="0" err="1"/>
              <a:t>vienne</a:t>
            </a:r>
            <a:r>
              <a:rPr lang="es-ES_tradnl" dirty="0"/>
              <a:t> de lugares que no entendemos. Por ejemplo, la mantención de millones de pesos anuales para realizar el SIMCE, que quizá </a:t>
            </a:r>
            <a:r>
              <a:rPr lang="es-ES_tradnl" dirty="0" err="1"/>
              <a:t>ssi</a:t>
            </a:r>
            <a:r>
              <a:rPr lang="es-ES_tradnl" dirty="0"/>
              <a:t> lo plebiscitáramos no sería una prioridad frente a poner ventanas.</a:t>
            </a:r>
          </a:p>
        </p:txBody>
      </p:sp>
      <p:sp>
        <p:nvSpPr>
          <p:cNvPr id="4" name="Marcador de número de diapositiva 3"/>
          <p:cNvSpPr>
            <a:spLocks noGrp="1"/>
          </p:cNvSpPr>
          <p:nvPr>
            <p:ph type="sldNum" sz="quarter" idx="5"/>
          </p:nvPr>
        </p:nvSpPr>
        <p:spPr/>
        <p:txBody>
          <a:bodyPr/>
          <a:lstStyle/>
          <a:p>
            <a:fld id="{B27DC907-5461-4264-AE12-4C02F0158FE4}" type="slidenum">
              <a:rPr lang="es-CL" smtClean="0"/>
              <a:t>5</a:t>
            </a:fld>
            <a:endParaRPr lang="es-CL"/>
          </a:p>
        </p:txBody>
      </p:sp>
    </p:spTree>
    <p:extLst>
      <p:ext uri="{BB962C8B-B14F-4D97-AF65-F5344CB8AC3E}">
        <p14:creationId xmlns:p14="http://schemas.microsoft.com/office/powerpoint/2010/main" val="2872355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B27DC907-5461-4264-AE12-4C02F0158FE4}" type="slidenum">
              <a:rPr lang="es-CL" smtClean="0"/>
              <a:t>6</a:t>
            </a:fld>
            <a:endParaRPr lang="es-CL"/>
          </a:p>
        </p:txBody>
      </p:sp>
    </p:spTree>
    <p:extLst>
      <p:ext uri="{BB962C8B-B14F-4D97-AF65-F5344CB8AC3E}">
        <p14:creationId xmlns:p14="http://schemas.microsoft.com/office/powerpoint/2010/main" val="2203226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B27DC907-5461-4264-AE12-4C02F0158FE4}" type="slidenum">
              <a:rPr lang="es-CL" smtClean="0"/>
              <a:t>8</a:t>
            </a:fld>
            <a:endParaRPr lang="es-CL"/>
          </a:p>
        </p:txBody>
      </p:sp>
    </p:spTree>
    <p:extLst>
      <p:ext uri="{BB962C8B-B14F-4D97-AF65-F5344CB8AC3E}">
        <p14:creationId xmlns:p14="http://schemas.microsoft.com/office/powerpoint/2010/main" val="4049614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t> </a:t>
            </a:r>
          </a:p>
        </p:txBody>
      </p:sp>
      <p:sp>
        <p:nvSpPr>
          <p:cNvPr id="4" name="Marcador de número de diapositiva 3"/>
          <p:cNvSpPr>
            <a:spLocks noGrp="1"/>
          </p:cNvSpPr>
          <p:nvPr>
            <p:ph type="sldNum" sz="quarter" idx="5"/>
          </p:nvPr>
        </p:nvSpPr>
        <p:spPr/>
        <p:txBody>
          <a:bodyPr/>
          <a:lstStyle/>
          <a:p>
            <a:fld id="{B27DC907-5461-4264-AE12-4C02F0158FE4}" type="slidenum">
              <a:rPr lang="es-CL" smtClean="0"/>
              <a:t>9</a:t>
            </a:fld>
            <a:endParaRPr lang="es-CL"/>
          </a:p>
        </p:txBody>
      </p:sp>
    </p:spTree>
    <p:extLst>
      <p:ext uri="{BB962C8B-B14F-4D97-AF65-F5344CB8AC3E}">
        <p14:creationId xmlns:p14="http://schemas.microsoft.com/office/powerpoint/2010/main" val="1397070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endParaRPr lang="es-ES_tradnl" dirty="0"/>
          </a:p>
        </p:txBody>
      </p:sp>
      <p:sp>
        <p:nvSpPr>
          <p:cNvPr id="4" name="Marcador de número de diapositiva 3"/>
          <p:cNvSpPr>
            <a:spLocks noGrp="1"/>
          </p:cNvSpPr>
          <p:nvPr>
            <p:ph type="sldNum" sz="quarter" idx="5"/>
          </p:nvPr>
        </p:nvSpPr>
        <p:spPr/>
        <p:txBody>
          <a:bodyPr/>
          <a:lstStyle/>
          <a:p>
            <a:fld id="{B27DC907-5461-4264-AE12-4C02F0158FE4}" type="slidenum">
              <a:rPr lang="es-CL" smtClean="0"/>
              <a:t>10</a:t>
            </a:fld>
            <a:endParaRPr lang="es-CL"/>
          </a:p>
        </p:txBody>
      </p:sp>
    </p:spTree>
    <p:extLst>
      <p:ext uri="{BB962C8B-B14F-4D97-AF65-F5344CB8AC3E}">
        <p14:creationId xmlns:p14="http://schemas.microsoft.com/office/powerpoint/2010/main" val="3481212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11/8/24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o 12"/>
          <p:cNvGrpSpPr/>
          <p:nvPr/>
        </p:nvGrpSpPr>
        <p:grpSpPr>
          <a:xfrm>
            <a:off x="-1" y="495300"/>
            <a:ext cx="18288001" cy="9791700"/>
            <a:chOff x="-304801" y="-44651"/>
            <a:chExt cx="18592801" cy="10331653"/>
          </a:xfrm>
        </p:grpSpPr>
        <p:pic>
          <p:nvPicPr>
            <p:cNvPr id="12" name="Imagen 11"/>
            <p:cNvPicPr>
              <a:picLocks noChangeAspect="1"/>
            </p:cNvPicPr>
            <p:nvPr/>
          </p:nvPicPr>
          <p:blipFill rotWithShape="1">
            <a:blip r:embed="rId3">
              <a:extLst>
                <a:ext uri="{28A0092B-C50C-407E-A947-70E740481C1C}">
                  <a14:useLocalDpi xmlns:a14="http://schemas.microsoft.com/office/drawing/2010/main" val="0"/>
                </a:ext>
              </a:extLst>
            </a:blip>
            <a:srcRect r="80264"/>
            <a:stretch/>
          </p:blipFill>
          <p:spPr>
            <a:xfrm flipH="1">
              <a:off x="-304801" y="-44651"/>
              <a:ext cx="2791776" cy="10331653"/>
            </a:xfrm>
            <a:prstGeom prst="rect">
              <a:avLst/>
            </a:prstGeom>
          </p:spPr>
        </p:pic>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6976" y="-18015"/>
              <a:ext cx="15801024" cy="10305017"/>
            </a:xfrm>
            <a:prstGeom prst="rect">
              <a:avLst/>
            </a:prstGeom>
          </p:spPr>
        </p:pic>
      </p:grpSp>
      <p:sp>
        <p:nvSpPr>
          <p:cNvPr id="7" name="TextBox 7"/>
          <p:cNvSpPr txBox="1"/>
          <p:nvPr/>
        </p:nvSpPr>
        <p:spPr>
          <a:xfrm>
            <a:off x="1028700" y="800100"/>
            <a:ext cx="10553700" cy="1846659"/>
          </a:xfrm>
          <a:prstGeom prst="rect">
            <a:avLst/>
          </a:prstGeom>
        </p:spPr>
        <p:txBody>
          <a:bodyPr wrap="square" lIns="0" tIns="0" rIns="0" bIns="0" rtlCol="0" anchor="t">
            <a:spAutoFit/>
          </a:bodyPr>
          <a:lstStyle/>
          <a:p>
            <a:pPr algn="l"/>
            <a:r>
              <a:rPr lang="es-ES_tradnl" sz="6000" b="1" dirty="0">
                <a:solidFill>
                  <a:srgbClr val="FFFFFF"/>
                </a:solidFill>
                <a:latin typeface="Aileron Ultra-Bold"/>
                <a:ea typeface="Aileron Ultra-Bold"/>
                <a:cs typeface="Aileron Ultra-Bold"/>
                <a:sym typeface="Aileron Ultra-Bold"/>
              </a:rPr>
              <a:t>Territorio y democracia en la Nueva Educación Pública</a:t>
            </a:r>
          </a:p>
        </p:txBody>
      </p:sp>
      <p:sp>
        <p:nvSpPr>
          <p:cNvPr id="8" name="TextBox 8"/>
          <p:cNvSpPr txBox="1"/>
          <p:nvPr/>
        </p:nvSpPr>
        <p:spPr>
          <a:xfrm>
            <a:off x="1026614" y="2964767"/>
            <a:ext cx="6898186" cy="878702"/>
          </a:xfrm>
          <a:prstGeom prst="rect">
            <a:avLst/>
          </a:prstGeom>
        </p:spPr>
        <p:txBody>
          <a:bodyPr wrap="square" lIns="0" tIns="0" rIns="0" bIns="0" rtlCol="0" anchor="t">
            <a:spAutoFit/>
          </a:bodyPr>
          <a:lstStyle/>
          <a:p>
            <a:pPr algn="l">
              <a:lnSpc>
                <a:spcPts val="3640"/>
              </a:lnSpc>
            </a:pPr>
            <a:r>
              <a:rPr lang="es-ES_tradnl" sz="3200" b="1" dirty="0">
                <a:solidFill>
                  <a:srgbClr val="FFFFFF"/>
                </a:solidFill>
                <a:latin typeface="Aileron Bold"/>
                <a:ea typeface="Aileron Bold"/>
                <a:cs typeface="Aileron Bold"/>
                <a:sym typeface="Aileron Bold"/>
              </a:rPr>
              <a:t>Francisca Corbalán Pössel </a:t>
            </a:r>
            <a:r>
              <a:rPr lang="es-ES_tradnl" sz="2400" b="1" dirty="0">
                <a:solidFill>
                  <a:srgbClr val="FFFFFF"/>
                </a:solidFill>
                <a:latin typeface="Aileron Bold"/>
                <a:ea typeface="Aileron Bold"/>
                <a:cs typeface="Aileron Bold"/>
                <a:sym typeface="Aileron Bold"/>
              </a:rPr>
              <a:t>Investigadora postdoctoral CIAE-IE</a:t>
            </a:r>
            <a:endParaRPr lang="es-ES_tradnl" sz="3200" b="1" dirty="0">
              <a:solidFill>
                <a:srgbClr val="FFFFFF"/>
              </a:solidFill>
              <a:latin typeface="Aileron Bold"/>
              <a:ea typeface="Aileron Bold"/>
              <a:cs typeface="Aileron Bold"/>
              <a:sym typeface="Aileron Bold"/>
            </a:endParaRPr>
          </a:p>
        </p:txBody>
      </p:sp>
      <p:sp>
        <p:nvSpPr>
          <p:cNvPr id="9" name="TextBox 9"/>
          <p:cNvSpPr txBox="1"/>
          <p:nvPr/>
        </p:nvSpPr>
        <p:spPr>
          <a:xfrm>
            <a:off x="14984927" y="893647"/>
            <a:ext cx="4548745" cy="405239"/>
          </a:xfrm>
          <a:prstGeom prst="rect">
            <a:avLst/>
          </a:prstGeom>
        </p:spPr>
        <p:txBody>
          <a:bodyPr lIns="0" tIns="0" rIns="0" bIns="0" rtlCol="0" anchor="t">
            <a:spAutoFit/>
          </a:bodyPr>
          <a:lstStyle/>
          <a:p>
            <a:pPr algn="l">
              <a:lnSpc>
                <a:spcPts val="3639"/>
              </a:lnSpc>
            </a:pPr>
            <a:r>
              <a:rPr lang="en-US" b="1" dirty="0">
                <a:solidFill>
                  <a:srgbClr val="FFFFFF"/>
                </a:solidFill>
                <a:latin typeface="Aileron Bold"/>
                <a:ea typeface="Aileron Bold"/>
                <a:cs typeface="Aileron Bold"/>
                <a:sym typeface="Aileron Bold"/>
              </a:rPr>
              <a:t>8 de noviembre de 2024</a:t>
            </a:r>
          </a:p>
        </p:txBody>
      </p:sp>
      <p:grpSp>
        <p:nvGrpSpPr>
          <p:cNvPr id="16" name="Grupo 15"/>
          <p:cNvGrpSpPr/>
          <p:nvPr/>
        </p:nvGrpSpPr>
        <p:grpSpPr>
          <a:xfrm flipV="1">
            <a:off x="-1" y="-114303"/>
            <a:ext cx="18288001" cy="782084"/>
            <a:chOff x="-304802" y="-23456"/>
            <a:chExt cx="18592802" cy="1137304"/>
          </a:xfrm>
        </p:grpSpPr>
        <p:pic>
          <p:nvPicPr>
            <p:cNvPr id="17" name="Imagen 16"/>
            <p:cNvPicPr>
              <a:picLocks noChangeAspect="1"/>
            </p:cNvPicPr>
            <p:nvPr/>
          </p:nvPicPr>
          <p:blipFill rotWithShape="1">
            <a:blip r:embed="rId3">
              <a:extLst>
                <a:ext uri="{28A0092B-C50C-407E-A947-70E740481C1C}">
                  <a14:useLocalDpi xmlns:a14="http://schemas.microsoft.com/office/drawing/2010/main" val="0"/>
                </a:ext>
              </a:extLst>
            </a:blip>
            <a:srcRect r="80264" b="87888"/>
            <a:stretch/>
          </p:blipFill>
          <p:spPr>
            <a:xfrm flipH="1">
              <a:off x="-304802" y="-23456"/>
              <a:ext cx="2791776" cy="1137304"/>
            </a:xfrm>
            <a:prstGeom prst="rect">
              <a:avLst/>
            </a:prstGeom>
          </p:spPr>
        </p:pic>
        <p:pic>
          <p:nvPicPr>
            <p:cNvPr id="18" name="Imagen 17"/>
            <p:cNvPicPr>
              <a:picLocks noChangeAspect="1"/>
            </p:cNvPicPr>
            <p:nvPr/>
          </p:nvPicPr>
          <p:blipFill rotWithShape="1">
            <a:blip r:embed="rId3">
              <a:extLst>
                <a:ext uri="{28A0092B-C50C-407E-A947-70E740481C1C}">
                  <a14:useLocalDpi xmlns:a14="http://schemas.microsoft.com/office/drawing/2010/main" val="0"/>
                </a:ext>
              </a:extLst>
            </a:blip>
            <a:srcRect b="89272"/>
            <a:stretch/>
          </p:blipFill>
          <p:spPr>
            <a:xfrm>
              <a:off x="2486976" y="-18015"/>
              <a:ext cx="15801024" cy="1131862"/>
            </a:xfrm>
            <a:prstGeom prst="rect">
              <a:avLst/>
            </a:prstGeom>
          </p:spPr>
        </p:pic>
      </p:grpSp>
      <p:pic>
        <p:nvPicPr>
          <p:cNvPr id="15" name="Imagen 14" descr="Gráfico"/>
          <p:cNvPicPr/>
          <p:nvPr/>
        </p:nvPicPr>
        <p:blipFill>
          <a:blip r:embed="rId4" cstate="print">
            <a:extLst>
              <a:ext uri="{28A0092B-C50C-407E-A947-70E740481C1C}">
                <a14:useLocalDpi xmlns:a14="http://schemas.microsoft.com/office/drawing/2010/main" val="0"/>
              </a:ext>
            </a:extLst>
          </a:blip>
          <a:stretch>
            <a:fillRect/>
          </a:stretch>
        </p:blipFill>
        <p:spPr>
          <a:xfrm>
            <a:off x="1039586" y="8747296"/>
            <a:ext cx="4619553" cy="9832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990600" y="952500"/>
            <a:ext cx="16230600" cy="10341293"/>
          </a:xfrm>
          <a:prstGeom prst="rect">
            <a:avLst/>
          </a:prstGeom>
        </p:spPr>
        <p:txBody>
          <a:bodyPr wrap="square" lIns="0" tIns="0" rIns="0" bIns="0" rtlCol="0" anchor="t">
            <a:spAutoFit/>
          </a:bodyPr>
          <a:lstStyle/>
          <a:p>
            <a:pPr marL="857250" indent="-857250">
              <a:buFont typeface="Arial" panose="020B0604020202020204" pitchFamily="34" charset="0"/>
              <a:buChar char="•"/>
            </a:pPr>
            <a:r>
              <a:rPr lang="es-ES_tradnl" sz="4800" dirty="0">
                <a:sym typeface="Aileron Bold"/>
              </a:rPr>
              <a:t>Promover la emergencia de nuevos profesionales democratizadores dentro de los SLEP</a:t>
            </a:r>
          </a:p>
          <a:p>
            <a:pPr marL="857250" indent="-857250" algn="l">
              <a:buFont typeface="Arial" panose="020B0604020202020204" pitchFamily="34" charset="0"/>
              <a:buChar char="•"/>
            </a:pPr>
            <a:r>
              <a:rPr lang="es-ES_tradnl" sz="4800" dirty="0">
                <a:sym typeface="Aileron Bold"/>
              </a:rPr>
              <a:t>Ser ambiciosos, pero partir desde lo viable, asegurando experiencias exitosas que animen a dar el siguiente paso.</a:t>
            </a:r>
          </a:p>
          <a:p>
            <a:pPr marL="857250" indent="-857250" algn="l">
              <a:buFont typeface="Arial" panose="020B0604020202020204" pitchFamily="34" charset="0"/>
              <a:buChar char="•"/>
            </a:pPr>
            <a:r>
              <a:rPr lang="es-ES_tradnl" sz="4800" dirty="0">
                <a:sym typeface="Aileron Bold"/>
              </a:rPr>
              <a:t>Sistematizar lo que estamos haciendo – facilitar compartir los aprendizajes</a:t>
            </a:r>
          </a:p>
          <a:p>
            <a:pPr marL="857250" indent="-857250" algn="l">
              <a:buFont typeface="Arial" panose="020B0604020202020204" pitchFamily="34" charset="0"/>
              <a:buChar char="•"/>
            </a:pPr>
            <a:r>
              <a:rPr lang="es-ES_tradnl" sz="4800" dirty="0">
                <a:sym typeface="Aileron Bold"/>
              </a:rPr>
              <a:t>Exigir mayor transparencia de los espacios de toma de decisiones y apertura a organizaciones que resulten incómodas.</a:t>
            </a:r>
          </a:p>
          <a:p>
            <a:pPr marL="857250" indent="-857250" algn="l">
              <a:buFont typeface="Arial" panose="020B0604020202020204" pitchFamily="34" charset="0"/>
              <a:buChar char="•"/>
            </a:pPr>
            <a:r>
              <a:rPr lang="es-ES_tradnl" sz="4800" dirty="0">
                <a:sym typeface="Aileron Bold"/>
              </a:rPr>
              <a:t>¿Se puede construir otra territorialidad sin los establecimientos privados?</a:t>
            </a:r>
          </a:p>
          <a:p>
            <a:pPr marL="857250" indent="-857250" algn="l">
              <a:buFont typeface="Arial" panose="020B0604020202020204" pitchFamily="34" charset="0"/>
              <a:buChar char="•"/>
            </a:pPr>
            <a:endParaRPr lang="es-ES_tradnl" sz="4800" dirty="0">
              <a:sym typeface="Aileron Bold"/>
            </a:endParaRPr>
          </a:p>
          <a:p>
            <a:pPr marL="857250" indent="-857250" algn="l">
              <a:buFont typeface="Arial" panose="020B0604020202020204" pitchFamily="34" charset="0"/>
              <a:buChar char="•"/>
            </a:pPr>
            <a:endParaRPr lang="es-ES_tradnl" sz="4800" dirty="0">
              <a:sym typeface="Aileron Bold"/>
            </a:endParaRPr>
          </a:p>
          <a:p>
            <a:pPr marL="857250" indent="-857250" algn="l">
              <a:buFont typeface="Arial" panose="020B0604020202020204" pitchFamily="34" charset="0"/>
              <a:buChar char="•"/>
            </a:pPr>
            <a:endParaRPr lang="es-ES_tradnl" sz="4800" dirty="0">
              <a:sym typeface="Aileron Bold"/>
            </a:endParaRPr>
          </a:p>
        </p:txBody>
      </p:sp>
    </p:spTree>
    <p:extLst>
      <p:ext uri="{BB962C8B-B14F-4D97-AF65-F5344CB8AC3E}">
        <p14:creationId xmlns:p14="http://schemas.microsoft.com/office/powerpoint/2010/main" val="3172262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3">
            <a:extLst>
              <a:ext uri="{FF2B5EF4-FFF2-40B4-BE49-F238E27FC236}">
                <a16:creationId xmlns:a16="http://schemas.microsoft.com/office/drawing/2014/main" id="{E9425B4E-2165-C9DB-2AEF-BB9023DF8D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9100"/>
            <a:ext cx="18288000" cy="12424796"/>
          </a:xfrm>
          <a:prstGeom prst="rect">
            <a:avLst/>
          </a:prstGeom>
        </p:spPr>
      </p:pic>
      <p:sp>
        <p:nvSpPr>
          <p:cNvPr id="7" name="TextBox 7"/>
          <p:cNvSpPr txBox="1"/>
          <p:nvPr/>
        </p:nvSpPr>
        <p:spPr>
          <a:xfrm>
            <a:off x="10210800" y="7784264"/>
            <a:ext cx="10553700" cy="923330"/>
          </a:xfrm>
          <a:prstGeom prst="rect">
            <a:avLst/>
          </a:prstGeom>
        </p:spPr>
        <p:txBody>
          <a:bodyPr wrap="square" lIns="0" tIns="0" rIns="0" bIns="0" rtlCol="0" anchor="t">
            <a:spAutoFit/>
          </a:bodyPr>
          <a:lstStyle/>
          <a:p>
            <a:pPr algn="l"/>
            <a:r>
              <a:rPr lang="es-ES_tradnl" sz="6000" b="1" dirty="0">
                <a:solidFill>
                  <a:schemeClr val="bg1">
                    <a:lumMod val="95000"/>
                  </a:schemeClr>
                </a:solidFill>
                <a:latin typeface="Aileron Ultra-Bold"/>
                <a:ea typeface="Aileron Ultra-Bold"/>
                <a:cs typeface="Aileron Ultra-Bold"/>
                <a:sym typeface="Aileron Ultra-Bold"/>
              </a:rPr>
              <a:t>Muchas gracias</a:t>
            </a:r>
          </a:p>
        </p:txBody>
      </p:sp>
      <p:sp>
        <p:nvSpPr>
          <p:cNvPr id="2" name="TextBox 8">
            <a:extLst>
              <a:ext uri="{FF2B5EF4-FFF2-40B4-BE49-F238E27FC236}">
                <a16:creationId xmlns:a16="http://schemas.microsoft.com/office/drawing/2014/main" id="{675045AF-4082-59D6-7809-4BE2EDD1092B}"/>
              </a:ext>
            </a:extLst>
          </p:cNvPr>
          <p:cNvSpPr txBox="1"/>
          <p:nvPr/>
        </p:nvSpPr>
        <p:spPr>
          <a:xfrm>
            <a:off x="10934700" y="9841664"/>
            <a:ext cx="6898186" cy="461665"/>
          </a:xfrm>
          <a:prstGeom prst="rect">
            <a:avLst/>
          </a:prstGeom>
        </p:spPr>
        <p:txBody>
          <a:bodyPr wrap="square" lIns="0" tIns="0" rIns="0" bIns="0" rtlCol="0" anchor="t">
            <a:spAutoFit/>
          </a:bodyPr>
          <a:lstStyle/>
          <a:p>
            <a:pPr algn="l">
              <a:lnSpc>
                <a:spcPts val="3640"/>
              </a:lnSpc>
            </a:pPr>
            <a:r>
              <a:rPr lang="es-ES_tradnl" sz="3200" b="1" dirty="0" err="1">
                <a:solidFill>
                  <a:schemeClr val="bg1">
                    <a:lumMod val="95000"/>
                  </a:schemeClr>
                </a:solidFill>
                <a:latin typeface="Aileron Bold"/>
                <a:ea typeface="Aileron Bold"/>
                <a:cs typeface="Aileron Bold"/>
                <a:sym typeface="Aileron Bold"/>
              </a:rPr>
              <a:t>francisca.corbalan@ciae.uchile.cl</a:t>
            </a:r>
            <a:endParaRPr lang="es-ES_tradnl" sz="3200" b="1" dirty="0">
              <a:solidFill>
                <a:schemeClr val="bg1">
                  <a:lumMod val="95000"/>
                </a:schemeClr>
              </a:solidFill>
              <a:latin typeface="Aileron Bold"/>
              <a:ea typeface="Aileron Bold"/>
              <a:cs typeface="Aileron Bold"/>
              <a:sym typeface="Aileron Bold"/>
            </a:endParaRPr>
          </a:p>
        </p:txBody>
      </p:sp>
    </p:spTree>
    <p:extLst>
      <p:ext uri="{BB962C8B-B14F-4D97-AF65-F5344CB8AC3E}">
        <p14:creationId xmlns:p14="http://schemas.microsoft.com/office/powerpoint/2010/main" val="219834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457200" y="1998438"/>
            <a:ext cx="8743555" cy="3872185"/>
            <a:chOff x="-2298964" y="977900"/>
            <a:chExt cx="11658073" cy="5162912"/>
          </a:xfrm>
        </p:grpSpPr>
        <p:sp>
          <p:nvSpPr>
            <p:cNvPr id="6" name="TextBox 6"/>
            <p:cNvSpPr txBox="1"/>
            <p:nvPr/>
          </p:nvSpPr>
          <p:spPr>
            <a:xfrm>
              <a:off x="-2298964" y="2784509"/>
              <a:ext cx="6096000" cy="3356303"/>
            </a:xfrm>
            <a:prstGeom prst="rect">
              <a:avLst/>
            </a:prstGeom>
          </p:spPr>
          <p:txBody>
            <a:bodyPr wrap="square" lIns="0" tIns="0" rIns="0" bIns="0" rtlCol="0" anchor="t">
              <a:spAutoFit/>
            </a:bodyPr>
            <a:lstStyle/>
            <a:p>
              <a:pPr algn="ctr">
                <a:lnSpc>
                  <a:spcPts val="3900"/>
                </a:lnSpc>
              </a:pPr>
              <a:r>
                <a:rPr lang="es-ES_tradnl" sz="5400" dirty="0">
                  <a:solidFill>
                    <a:srgbClr val="000000"/>
                  </a:solidFill>
                  <a:ea typeface="Aileron Light"/>
                  <a:cs typeface="Aileron Light"/>
                  <a:sym typeface="Aileron Light"/>
                </a:rPr>
                <a:t>La(s) política(s) educativa(s) crea(n) territorio(s)</a:t>
              </a:r>
            </a:p>
            <a:p>
              <a:pPr algn="ctr">
                <a:lnSpc>
                  <a:spcPts val="3900"/>
                </a:lnSpc>
              </a:pPr>
              <a:endParaRPr lang="es-ES_tradnl" sz="4800" dirty="0">
                <a:solidFill>
                  <a:srgbClr val="000000"/>
                </a:solidFill>
                <a:latin typeface="Aileron Light"/>
                <a:ea typeface="Aileron Light"/>
                <a:cs typeface="Aileron Light"/>
                <a:sym typeface="Aileron Light"/>
              </a:endParaRPr>
            </a:p>
          </p:txBody>
        </p:sp>
        <p:sp>
          <p:nvSpPr>
            <p:cNvPr id="7" name="TextBox 7"/>
            <p:cNvSpPr txBox="1"/>
            <p:nvPr/>
          </p:nvSpPr>
          <p:spPr>
            <a:xfrm>
              <a:off x="139436" y="977900"/>
              <a:ext cx="9219673" cy="727549"/>
            </a:xfrm>
            <a:prstGeom prst="rect">
              <a:avLst/>
            </a:prstGeom>
          </p:spPr>
          <p:txBody>
            <a:bodyPr lIns="0" tIns="0" rIns="0" bIns="0" rtlCol="0" anchor="t">
              <a:spAutoFit/>
            </a:bodyPr>
            <a:lstStyle/>
            <a:p>
              <a:pPr algn="ctr">
                <a:lnSpc>
                  <a:spcPts val="4550"/>
                </a:lnSpc>
              </a:pPr>
              <a:endParaRPr lang="es-ES_tradnl" sz="3500" b="1" dirty="0">
                <a:solidFill>
                  <a:srgbClr val="000000"/>
                </a:solidFill>
                <a:latin typeface="Aileron Bold"/>
                <a:ea typeface="Aileron Bold"/>
                <a:cs typeface="Aileron Bold"/>
                <a:sym typeface="Aileron Bold"/>
              </a:endParaRPr>
            </a:p>
          </p:txBody>
        </p:sp>
      </p:grpSp>
      <p:pic>
        <p:nvPicPr>
          <p:cNvPr id="2" name="Picture 4">
            <a:extLst>
              <a:ext uri="{FF2B5EF4-FFF2-40B4-BE49-F238E27FC236}">
                <a16:creationId xmlns:a16="http://schemas.microsoft.com/office/drawing/2014/main" id="{2FC2F8FC-57F8-3D86-766A-84CC87FC7AA2}"/>
              </a:ext>
            </a:extLst>
          </p:cNvPr>
          <p:cNvPicPr>
            <a:picLocks noChangeAspect="1"/>
          </p:cNvPicPr>
          <p:nvPr/>
        </p:nvPicPr>
        <p:blipFill>
          <a:blip r:embed="rId3">
            <a:duotone>
              <a:schemeClr val="accent1">
                <a:shade val="45000"/>
                <a:satMod val="135000"/>
              </a:schemeClr>
              <a:prstClr val="white"/>
            </a:duotone>
          </a:blip>
          <a:stretch>
            <a:fillRect/>
          </a:stretch>
        </p:blipFill>
        <p:spPr>
          <a:xfrm>
            <a:off x="6934200" y="2271269"/>
            <a:ext cx="10130187" cy="5837969"/>
          </a:xfrm>
          <a:prstGeom prst="rect">
            <a:avLst/>
          </a:prstGeom>
        </p:spPr>
      </p:pic>
    </p:spTree>
    <p:extLst>
      <p:ext uri="{BB962C8B-B14F-4D97-AF65-F5344CB8AC3E}">
        <p14:creationId xmlns:p14="http://schemas.microsoft.com/office/powerpoint/2010/main" val="4251547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2247384" y="1562100"/>
            <a:ext cx="13793232" cy="1718419"/>
          </a:xfrm>
          <a:prstGeom prst="rect">
            <a:avLst/>
          </a:prstGeom>
        </p:spPr>
        <p:txBody>
          <a:bodyPr wrap="square" lIns="0" tIns="0" rIns="0" bIns="0" rtlCol="0" anchor="t">
            <a:spAutoFit/>
          </a:bodyPr>
          <a:lstStyle/>
          <a:p>
            <a:pPr algn="ctr">
              <a:lnSpc>
                <a:spcPts val="6720"/>
              </a:lnSpc>
            </a:pPr>
            <a:r>
              <a:rPr lang="es-ES_tradnl" sz="5600" b="1" dirty="0">
                <a:solidFill>
                  <a:schemeClr val="bg2">
                    <a:lumMod val="25000"/>
                  </a:schemeClr>
                </a:solidFill>
                <a:ea typeface="Aileron Heavy"/>
                <a:cs typeface="Aileron Heavy"/>
                <a:sym typeface="Aileron Heavy"/>
              </a:rPr>
              <a:t>Impacto político de la municipalización y privatización educativa</a:t>
            </a:r>
          </a:p>
        </p:txBody>
      </p:sp>
      <p:grpSp>
        <p:nvGrpSpPr>
          <p:cNvPr id="5" name="Group 5"/>
          <p:cNvGrpSpPr/>
          <p:nvPr/>
        </p:nvGrpSpPr>
        <p:grpSpPr>
          <a:xfrm>
            <a:off x="1219200" y="4914900"/>
            <a:ext cx="13829510" cy="2964273"/>
            <a:chOff x="139436" y="-270733"/>
            <a:chExt cx="18439346" cy="3952363"/>
          </a:xfrm>
        </p:grpSpPr>
        <p:sp>
          <p:nvSpPr>
            <p:cNvPr id="6" name="TextBox 6"/>
            <p:cNvSpPr txBox="1"/>
            <p:nvPr/>
          </p:nvSpPr>
          <p:spPr>
            <a:xfrm>
              <a:off x="9359109" y="-270733"/>
              <a:ext cx="9219673" cy="3952363"/>
            </a:xfrm>
            <a:prstGeom prst="rect">
              <a:avLst/>
            </a:prstGeom>
          </p:spPr>
          <p:txBody>
            <a:bodyPr lIns="0" tIns="0" rIns="0" bIns="0" rtlCol="0" anchor="t">
              <a:spAutoFit/>
            </a:bodyPr>
            <a:lstStyle/>
            <a:p>
              <a:pPr algn="ctr">
                <a:lnSpc>
                  <a:spcPts val="3900"/>
                </a:lnSpc>
              </a:pPr>
              <a:r>
                <a:rPr lang="es-ES_tradnl" sz="3000" dirty="0">
                  <a:solidFill>
                    <a:srgbClr val="000000"/>
                  </a:solidFill>
                  <a:latin typeface="Aileron Light"/>
                  <a:ea typeface="Aileron Light"/>
                  <a:cs typeface="Aileron Light"/>
                  <a:sym typeface="Aileron Light"/>
                </a:rPr>
                <a:t>Despolitización</a:t>
              </a:r>
            </a:p>
            <a:p>
              <a:pPr algn="ctr">
                <a:lnSpc>
                  <a:spcPts val="3900"/>
                </a:lnSpc>
              </a:pPr>
              <a:r>
                <a:rPr lang="es-ES_tradnl" sz="3000" dirty="0">
                  <a:solidFill>
                    <a:srgbClr val="000000"/>
                  </a:solidFill>
                  <a:latin typeface="Aileron Light"/>
                  <a:ea typeface="Aileron Light"/>
                  <a:cs typeface="Aileron Light"/>
                  <a:sym typeface="Aileron Light"/>
                </a:rPr>
                <a:t>Responsabilización individual</a:t>
              </a:r>
            </a:p>
            <a:p>
              <a:pPr algn="ctr">
                <a:lnSpc>
                  <a:spcPts val="3900"/>
                </a:lnSpc>
              </a:pPr>
              <a:r>
                <a:rPr lang="es-ES_tradnl" sz="3000" dirty="0">
                  <a:solidFill>
                    <a:srgbClr val="000000"/>
                  </a:solidFill>
                  <a:latin typeface="Aileron Light"/>
                  <a:ea typeface="Aileron Light"/>
                  <a:cs typeface="Aileron Light"/>
                  <a:sym typeface="Aileron Light"/>
                </a:rPr>
                <a:t>Des-territorialización</a:t>
              </a:r>
            </a:p>
            <a:p>
              <a:pPr algn="ctr">
                <a:lnSpc>
                  <a:spcPts val="3900"/>
                </a:lnSpc>
              </a:pPr>
              <a:r>
                <a:rPr lang="es-ES_tradnl" sz="3000" dirty="0">
                  <a:solidFill>
                    <a:srgbClr val="000000"/>
                  </a:solidFill>
                  <a:latin typeface="Aileron Light"/>
                  <a:ea typeface="Aileron Light"/>
                  <a:cs typeface="Aileron Light"/>
                  <a:sym typeface="Aileron Light"/>
                </a:rPr>
                <a:t>Participación = elección de escuela</a:t>
              </a:r>
            </a:p>
            <a:p>
              <a:pPr algn="ctr">
                <a:lnSpc>
                  <a:spcPts val="3900"/>
                </a:lnSpc>
              </a:pPr>
              <a:r>
                <a:rPr lang="es-ES_tradnl" sz="3000" dirty="0">
                  <a:solidFill>
                    <a:srgbClr val="000000"/>
                  </a:solidFill>
                  <a:latin typeface="Aileron Light"/>
                  <a:ea typeface="Aileron Light"/>
                  <a:cs typeface="Aileron Light"/>
                  <a:sym typeface="Aileron Light"/>
                </a:rPr>
                <a:t>Emergen y desaparecen subjetividades</a:t>
              </a:r>
            </a:p>
            <a:p>
              <a:pPr algn="ctr">
                <a:lnSpc>
                  <a:spcPts val="3900"/>
                </a:lnSpc>
              </a:pPr>
              <a:endParaRPr lang="es-ES_tradnl" sz="3000" dirty="0">
                <a:solidFill>
                  <a:srgbClr val="000000"/>
                </a:solidFill>
                <a:latin typeface="Aileron Light"/>
                <a:ea typeface="Aileron Light"/>
                <a:cs typeface="Aileron Light"/>
                <a:sym typeface="Aileron Light"/>
              </a:endParaRPr>
            </a:p>
          </p:txBody>
        </p:sp>
        <p:sp>
          <p:nvSpPr>
            <p:cNvPr id="7" name="TextBox 7"/>
            <p:cNvSpPr txBox="1"/>
            <p:nvPr/>
          </p:nvSpPr>
          <p:spPr>
            <a:xfrm>
              <a:off x="139436" y="977900"/>
              <a:ext cx="9219673" cy="727549"/>
            </a:xfrm>
            <a:prstGeom prst="rect">
              <a:avLst/>
            </a:prstGeom>
          </p:spPr>
          <p:txBody>
            <a:bodyPr lIns="0" tIns="0" rIns="0" bIns="0" rtlCol="0" anchor="t">
              <a:spAutoFit/>
            </a:bodyPr>
            <a:lstStyle/>
            <a:p>
              <a:pPr algn="ctr">
                <a:lnSpc>
                  <a:spcPts val="4550"/>
                </a:lnSpc>
              </a:pPr>
              <a:r>
                <a:rPr lang="es-ES_tradnl" sz="3500" b="1" dirty="0">
                  <a:solidFill>
                    <a:srgbClr val="000000"/>
                  </a:solidFill>
                  <a:latin typeface="Aileron Bold"/>
                  <a:ea typeface="Aileron Bold"/>
                  <a:cs typeface="Aileron Bold"/>
                  <a:sym typeface="Aileron Bold"/>
                </a:rPr>
                <a:t>Nivel social</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2651967" y="2019300"/>
            <a:ext cx="13793232" cy="1718419"/>
          </a:xfrm>
          <a:prstGeom prst="rect">
            <a:avLst/>
          </a:prstGeom>
        </p:spPr>
        <p:txBody>
          <a:bodyPr wrap="square" lIns="0" tIns="0" rIns="0" bIns="0" rtlCol="0" anchor="t">
            <a:spAutoFit/>
          </a:bodyPr>
          <a:lstStyle/>
          <a:p>
            <a:pPr algn="ctr">
              <a:lnSpc>
                <a:spcPts val="6720"/>
              </a:lnSpc>
            </a:pPr>
            <a:r>
              <a:rPr lang="es-ES_tradnl" sz="5600" b="1" dirty="0">
                <a:solidFill>
                  <a:schemeClr val="bg2">
                    <a:lumMod val="25000"/>
                  </a:schemeClr>
                </a:solidFill>
                <a:ea typeface="Aileron Heavy"/>
                <a:cs typeface="Aileron Heavy"/>
                <a:sym typeface="Aileron Heavy"/>
              </a:rPr>
              <a:t>Impacto político de la municipalización y privatización educativa</a:t>
            </a:r>
          </a:p>
        </p:txBody>
      </p:sp>
      <p:grpSp>
        <p:nvGrpSpPr>
          <p:cNvPr id="8" name="Group 8"/>
          <p:cNvGrpSpPr/>
          <p:nvPr/>
        </p:nvGrpSpPr>
        <p:grpSpPr>
          <a:xfrm>
            <a:off x="2207474" y="4869197"/>
            <a:ext cx="14237725" cy="2464136"/>
            <a:chOff x="-10849428" y="858052"/>
            <a:chExt cx="18983633" cy="3285513"/>
          </a:xfrm>
        </p:grpSpPr>
        <p:sp>
          <p:nvSpPr>
            <p:cNvPr id="9" name="TextBox 9"/>
            <p:cNvSpPr txBox="1"/>
            <p:nvPr/>
          </p:nvSpPr>
          <p:spPr>
            <a:xfrm>
              <a:off x="-1542668" y="858052"/>
              <a:ext cx="9676873" cy="3285513"/>
            </a:xfrm>
            <a:prstGeom prst="rect">
              <a:avLst/>
            </a:prstGeom>
          </p:spPr>
          <p:txBody>
            <a:bodyPr wrap="square" lIns="0" tIns="0" rIns="0" bIns="0" rtlCol="0" anchor="t">
              <a:spAutoFit/>
            </a:bodyPr>
            <a:lstStyle/>
            <a:p>
              <a:pPr algn="ctr">
                <a:lnSpc>
                  <a:spcPts val="3900"/>
                </a:lnSpc>
              </a:pPr>
              <a:r>
                <a:rPr lang="es-ES_tradnl" sz="3000" dirty="0">
                  <a:solidFill>
                    <a:schemeClr val="bg2">
                      <a:lumMod val="25000"/>
                    </a:schemeClr>
                  </a:solidFill>
                  <a:latin typeface="Aileron Light"/>
                  <a:ea typeface="Aileron Light"/>
                  <a:cs typeface="Aileron Light"/>
                  <a:sym typeface="Aileron Light"/>
                </a:rPr>
                <a:t>Terciarización</a:t>
              </a:r>
            </a:p>
            <a:p>
              <a:pPr algn="ctr">
                <a:lnSpc>
                  <a:spcPts val="3900"/>
                </a:lnSpc>
              </a:pPr>
              <a:r>
                <a:rPr lang="es-ES_tradnl" sz="3000" dirty="0" err="1">
                  <a:solidFill>
                    <a:schemeClr val="bg2">
                      <a:lumMod val="25000"/>
                    </a:schemeClr>
                  </a:solidFill>
                  <a:latin typeface="Aileron Light"/>
                  <a:ea typeface="Aileron Light"/>
                  <a:cs typeface="Aileron Light"/>
                  <a:sym typeface="Aileron Light"/>
                </a:rPr>
                <a:t>Expertocracia</a:t>
              </a:r>
              <a:endParaRPr lang="es-ES_tradnl" sz="3000" dirty="0">
                <a:solidFill>
                  <a:schemeClr val="bg2">
                    <a:lumMod val="25000"/>
                  </a:schemeClr>
                </a:solidFill>
                <a:latin typeface="Aileron Light"/>
                <a:ea typeface="Aileron Light"/>
                <a:cs typeface="Aileron Light"/>
                <a:sym typeface="Aileron Light"/>
              </a:endParaRPr>
            </a:p>
            <a:p>
              <a:pPr algn="ctr">
                <a:lnSpc>
                  <a:spcPts val="3900"/>
                </a:lnSpc>
              </a:pPr>
              <a:r>
                <a:rPr lang="es-ES_tradnl" sz="3000" dirty="0">
                  <a:solidFill>
                    <a:schemeClr val="bg2">
                      <a:lumMod val="25000"/>
                    </a:schemeClr>
                  </a:solidFill>
                  <a:latin typeface="Aileron Light"/>
                  <a:ea typeface="Aileron Light"/>
                  <a:cs typeface="Aileron Light"/>
                  <a:sym typeface="Aileron Light"/>
                </a:rPr>
                <a:t>Emergencia de nuevos actores privados</a:t>
              </a:r>
            </a:p>
            <a:p>
              <a:pPr algn="ctr">
                <a:lnSpc>
                  <a:spcPts val="3900"/>
                </a:lnSpc>
              </a:pPr>
              <a:r>
                <a:rPr lang="es-ES_tradnl" sz="3000" dirty="0">
                  <a:solidFill>
                    <a:schemeClr val="bg2">
                      <a:lumMod val="25000"/>
                    </a:schemeClr>
                  </a:solidFill>
                  <a:latin typeface="Aileron Light"/>
                  <a:ea typeface="Aileron Light"/>
                  <a:cs typeface="Aileron Light"/>
                  <a:sym typeface="Aileron Light"/>
                </a:rPr>
                <a:t>Desaparición de antiguos grupos de presión</a:t>
              </a:r>
            </a:p>
            <a:p>
              <a:pPr algn="ctr">
                <a:lnSpc>
                  <a:spcPts val="3900"/>
                </a:lnSpc>
              </a:pPr>
              <a:r>
                <a:rPr lang="es-ES_tradnl" sz="3000" dirty="0">
                  <a:solidFill>
                    <a:schemeClr val="bg2">
                      <a:lumMod val="25000"/>
                    </a:schemeClr>
                  </a:solidFill>
                  <a:latin typeface="Aileron Light"/>
                  <a:ea typeface="Aileron Light"/>
                  <a:cs typeface="Aileron Light"/>
                  <a:sym typeface="Aileron Light"/>
                </a:rPr>
                <a:t>Menor transparencia</a:t>
              </a:r>
            </a:p>
          </p:txBody>
        </p:sp>
        <p:sp>
          <p:nvSpPr>
            <p:cNvPr id="10" name="TextBox 10"/>
            <p:cNvSpPr txBox="1"/>
            <p:nvPr/>
          </p:nvSpPr>
          <p:spPr>
            <a:xfrm>
              <a:off x="-10849428" y="2137034"/>
              <a:ext cx="9219673" cy="727549"/>
            </a:xfrm>
            <a:prstGeom prst="rect">
              <a:avLst/>
            </a:prstGeom>
          </p:spPr>
          <p:txBody>
            <a:bodyPr lIns="0" tIns="0" rIns="0" bIns="0" rtlCol="0" anchor="t">
              <a:spAutoFit/>
            </a:bodyPr>
            <a:lstStyle/>
            <a:p>
              <a:pPr algn="ctr">
                <a:lnSpc>
                  <a:spcPts val="4550"/>
                </a:lnSpc>
              </a:pPr>
              <a:r>
                <a:rPr lang="es-ES_tradnl" sz="3500" b="1" dirty="0">
                  <a:solidFill>
                    <a:schemeClr val="bg2">
                      <a:lumMod val="25000"/>
                    </a:schemeClr>
                  </a:solidFill>
                  <a:latin typeface="Aileron Bold"/>
                  <a:ea typeface="Aileron Bold"/>
                  <a:cs typeface="Aileron Bold"/>
                  <a:sym typeface="Aileron Bold"/>
                </a:rPr>
                <a:t>Nivel de gobierno</a:t>
              </a:r>
            </a:p>
          </p:txBody>
        </p:sp>
      </p:grpSp>
    </p:spTree>
    <p:extLst>
      <p:ext uri="{BB962C8B-B14F-4D97-AF65-F5344CB8AC3E}">
        <p14:creationId xmlns:p14="http://schemas.microsoft.com/office/powerpoint/2010/main" val="3479797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914400" y="1562100"/>
            <a:ext cx="16878300" cy="8300530"/>
            <a:chOff x="0" y="-1431925"/>
            <a:chExt cx="18371476" cy="11067372"/>
          </a:xfrm>
        </p:grpSpPr>
        <p:sp>
          <p:nvSpPr>
            <p:cNvPr id="4" name="TextBox 4"/>
            <p:cNvSpPr txBox="1"/>
            <p:nvPr/>
          </p:nvSpPr>
          <p:spPr>
            <a:xfrm>
              <a:off x="0" y="8252334"/>
              <a:ext cx="18371476" cy="1383113"/>
            </a:xfrm>
            <a:prstGeom prst="rect">
              <a:avLst/>
            </a:prstGeom>
          </p:spPr>
          <p:txBody>
            <a:bodyPr lIns="0" tIns="0" rIns="0" bIns="0" rtlCol="0" anchor="t">
              <a:spAutoFit/>
            </a:bodyPr>
            <a:lstStyle/>
            <a:p>
              <a:pPr>
                <a:lnSpc>
                  <a:spcPts val="4200"/>
                </a:lnSpc>
              </a:pPr>
              <a:r>
                <a:rPr lang="es-ES_tradnl" sz="2800" dirty="0">
                  <a:ea typeface="Aileron"/>
                  <a:cs typeface="Aileron"/>
                  <a:sym typeface="Aileron"/>
                </a:rPr>
                <a:t>Ball, S. (2010</a:t>
              </a:r>
              <a:r>
                <a:rPr lang="es-ES_tradnl" sz="2800" dirty="0">
                  <a:sym typeface="Aileron"/>
                </a:rPr>
                <a:t>) </a:t>
              </a:r>
              <a:r>
                <a:rPr lang="es-ES_tradnl" sz="2800" dirty="0"/>
                <a:t>New </a:t>
              </a:r>
              <a:r>
                <a:rPr lang="es-ES_tradnl" sz="2800" dirty="0" err="1"/>
                <a:t>States</a:t>
              </a:r>
              <a:r>
                <a:rPr lang="es-ES_tradnl" sz="2800" dirty="0"/>
                <a:t>, new </a:t>
              </a:r>
              <a:r>
                <a:rPr lang="es-ES_tradnl" sz="2800" dirty="0" err="1"/>
                <a:t>Governance</a:t>
              </a:r>
              <a:r>
                <a:rPr lang="es-ES_tradnl" sz="2800" dirty="0"/>
                <a:t> and new </a:t>
              </a:r>
              <a:r>
                <a:rPr lang="es-ES_tradnl" sz="2800" dirty="0" err="1"/>
                <a:t>education</a:t>
              </a:r>
              <a:r>
                <a:rPr lang="es-ES_tradnl" sz="2800" dirty="0"/>
                <a:t> </a:t>
              </a:r>
              <a:r>
                <a:rPr lang="es-ES_tradnl" sz="2800" dirty="0" err="1"/>
                <a:t>policy</a:t>
              </a:r>
              <a:r>
                <a:rPr lang="es-ES_tradnl" sz="2800" dirty="0"/>
                <a:t>. En Apple, M., Ball, S. and </a:t>
              </a:r>
              <a:r>
                <a:rPr lang="es-ES_tradnl" sz="2800" dirty="0" err="1"/>
                <a:t>Gandin</a:t>
              </a:r>
              <a:r>
                <a:rPr lang="es-ES_tradnl" sz="2800" dirty="0"/>
                <a:t>, A. (</a:t>
              </a:r>
              <a:r>
                <a:rPr lang="es-ES_tradnl" sz="2800" dirty="0" err="1"/>
                <a:t>eds</a:t>
              </a:r>
              <a:r>
                <a:rPr lang="es-ES_tradnl" sz="2800" dirty="0"/>
                <a:t>): </a:t>
              </a:r>
              <a:r>
                <a:rPr lang="es-ES_tradnl" sz="2800" i="1" dirty="0" err="1"/>
                <a:t>The</a:t>
              </a:r>
              <a:r>
                <a:rPr lang="es-ES_tradnl" sz="2800" i="1" dirty="0"/>
                <a:t> Routledge International </a:t>
              </a:r>
              <a:r>
                <a:rPr lang="es-ES_tradnl" sz="2800" i="1" dirty="0" err="1"/>
                <a:t>Handbook</a:t>
              </a:r>
              <a:r>
                <a:rPr lang="es-ES_tradnl" sz="2800" i="1" dirty="0"/>
                <a:t> </a:t>
              </a:r>
              <a:r>
                <a:rPr lang="es-ES_tradnl" sz="2800" i="1" dirty="0" err="1"/>
                <a:t>of</a:t>
              </a:r>
              <a:r>
                <a:rPr lang="es-ES_tradnl" sz="2800" i="1" dirty="0"/>
                <a:t> </a:t>
              </a:r>
              <a:r>
                <a:rPr lang="es-ES_tradnl" sz="2800" i="1" dirty="0" err="1"/>
                <a:t>the</a:t>
              </a:r>
              <a:r>
                <a:rPr lang="es-ES_tradnl" sz="2800" i="1" dirty="0"/>
                <a:t> </a:t>
              </a:r>
              <a:r>
                <a:rPr lang="es-ES_tradnl" sz="2800" i="1" dirty="0" err="1"/>
                <a:t>Sociology</a:t>
              </a:r>
              <a:r>
                <a:rPr lang="es-ES_tradnl" sz="2800" i="1" dirty="0"/>
                <a:t> </a:t>
              </a:r>
              <a:r>
                <a:rPr lang="es-ES_tradnl" sz="2800" i="1" dirty="0" err="1"/>
                <a:t>of</a:t>
              </a:r>
              <a:r>
                <a:rPr lang="es-ES_tradnl" sz="2800" i="1" dirty="0"/>
                <a:t> </a:t>
              </a:r>
              <a:r>
                <a:rPr lang="es-ES_tradnl" sz="2800" i="1" dirty="0" err="1"/>
                <a:t>Education</a:t>
              </a:r>
              <a:r>
                <a:rPr lang="es-ES_tradnl" sz="2800" dirty="0"/>
                <a:t>.</a:t>
              </a:r>
              <a:endParaRPr lang="es-ES_tradnl" sz="3500" dirty="0">
                <a:ea typeface="Aileron"/>
                <a:cs typeface="Aileron"/>
                <a:sym typeface="Aileron"/>
              </a:endParaRPr>
            </a:p>
          </p:txBody>
        </p:sp>
        <p:sp>
          <p:nvSpPr>
            <p:cNvPr id="5" name="TextBox 5"/>
            <p:cNvSpPr txBox="1"/>
            <p:nvPr/>
          </p:nvSpPr>
          <p:spPr>
            <a:xfrm>
              <a:off x="0" y="-1431925"/>
              <a:ext cx="18371476" cy="5951373"/>
            </a:xfrm>
            <a:prstGeom prst="rect">
              <a:avLst/>
            </a:prstGeom>
          </p:spPr>
          <p:txBody>
            <a:bodyPr lIns="0" tIns="0" rIns="0" bIns="0" rtlCol="0" anchor="t">
              <a:spAutoFit/>
            </a:bodyPr>
            <a:lstStyle/>
            <a:p>
              <a:pPr algn="l">
                <a:lnSpc>
                  <a:spcPts val="9000"/>
                </a:lnSpc>
              </a:pPr>
              <a:r>
                <a:rPr lang="es-ES_tradnl" sz="4000" b="1" dirty="0">
                  <a:ea typeface="Aileron Bold"/>
                  <a:cs typeface="Aileron Bold"/>
                  <a:sym typeface="Aileron Bold"/>
                </a:rPr>
                <a:t>“En la gobernanza </a:t>
              </a:r>
              <a:r>
                <a:rPr lang="es-ES_tradnl" sz="4000" b="1" dirty="0" err="1">
                  <a:ea typeface="Aileron Bold"/>
                  <a:cs typeface="Aileron Bold"/>
                  <a:sym typeface="Aileron Bold"/>
                </a:rPr>
                <a:t>heterárquica</a:t>
              </a:r>
              <a:r>
                <a:rPr lang="es-ES_tradnl" sz="4000" b="1" dirty="0">
                  <a:ea typeface="Aileron Bold"/>
                  <a:cs typeface="Aileron Bold"/>
                  <a:sym typeface="Aileron Bold"/>
                </a:rPr>
                <a:t>, las decisiones políticas </a:t>
              </a:r>
              <a:r>
                <a:rPr lang="es-ES_tradnl" sz="4000" b="1" dirty="0">
                  <a:sym typeface="Aileron Bold"/>
                </a:rPr>
                <a:t>comienzan a ocurrir </a:t>
              </a:r>
              <a:r>
                <a:rPr lang="es-ES_tradnl" sz="4000" b="1" dirty="0"/>
                <a:t>en una multiplicidad de espacios, muchas veces no oficiales, fuera de las instituciones y límites estatales (…) pierden transparencia, porque no está claro qué se ha dicho a quién, dónde, con qué efecto y a cambio de qué” (2010: 158).</a:t>
              </a:r>
              <a:endParaRPr lang="es-ES_tradnl" sz="4000" b="1" dirty="0">
                <a:sym typeface="Aileron Bold"/>
              </a:endParaRPr>
            </a:p>
          </p:txBody>
        </p:sp>
      </p:grpSp>
    </p:spTree>
    <p:extLst>
      <p:ext uri="{BB962C8B-B14F-4D97-AF65-F5344CB8AC3E}">
        <p14:creationId xmlns:p14="http://schemas.microsoft.com/office/powerpoint/2010/main" val="3291392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5D986AB-2786-AD7F-9C59-D537C83AF231}"/>
              </a:ext>
            </a:extLst>
          </p:cNvPr>
          <p:cNvSpPr txBox="1"/>
          <p:nvPr/>
        </p:nvSpPr>
        <p:spPr>
          <a:xfrm>
            <a:off x="11506200" y="4076700"/>
            <a:ext cx="6019800" cy="5355312"/>
          </a:xfrm>
          <a:prstGeom prst="rect">
            <a:avLst/>
          </a:prstGeom>
          <a:noFill/>
        </p:spPr>
        <p:txBody>
          <a:bodyPr wrap="square">
            <a:spAutoFit/>
          </a:bodyPr>
          <a:lstStyle/>
          <a:p>
            <a:r>
              <a:rPr lang="es-CL" sz="1800" dirty="0">
                <a:effectLst/>
                <a:latin typeface="Courier" pitchFamily="2" charset="0"/>
              </a:rPr>
              <a:t>ART. 5 PRINCIPIOS DEL SISTEMA</a:t>
            </a:r>
          </a:p>
          <a:p>
            <a:r>
              <a:rPr lang="es-CL" dirty="0">
                <a:latin typeface="Courier" pitchFamily="2" charset="0"/>
              </a:rPr>
              <a:t>(…)</a:t>
            </a:r>
            <a:endParaRPr lang="es-CL" sz="1800" dirty="0">
              <a:effectLst/>
              <a:latin typeface="Courier" pitchFamily="2" charset="0"/>
            </a:endParaRPr>
          </a:p>
          <a:p>
            <a:r>
              <a:rPr lang="es-CL" sz="1800" dirty="0">
                <a:effectLst/>
                <a:latin typeface="Courier" pitchFamily="2" charset="0"/>
              </a:rPr>
              <a:t>g) </a:t>
            </a:r>
            <a:r>
              <a:rPr lang="es-CL" sz="1800" dirty="0">
                <a:effectLst/>
                <a:highlight>
                  <a:srgbClr val="FFFF00"/>
                </a:highlight>
                <a:latin typeface="Courier" pitchFamily="2" charset="0"/>
              </a:rPr>
              <a:t>Pertinencia local</a:t>
            </a:r>
            <a:r>
              <a:rPr lang="es-CL" sz="1800" dirty="0">
                <a:effectLst/>
                <a:latin typeface="Courier" pitchFamily="2" charset="0"/>
              </a:rPr>
              <a:t>, diversidad de los proyectos educativos y </a:t>
            </a:r>
            <a:r>
              <a:rPr lang="es-CL" sz="1800" dirty="0" err="1">
                <a:effectLst/>
                <a:latin typeface="Courier" pitchFamily="2" charset="0"/>
              </a:rPr>
              <a:t>participación</a:t>
            </a:r>
            <a:r>
              <a:rPr lang="es-CL" sz="1800" dirty="0">
                <a:effectLst/>
                <a:latin typeface="Courier" pitchFamily="2" charset="0"/>
              </a:rPr>
              <a:t> de la comunidad. El Sistema </a:t>
            </a:r>
            <a:r>
              <a:rPr lang="es-CL" sz="1800" dirty="0" err="1">
                <a:effectLst/>
                <a:latin typeface="Courier" pitchFamily="2" charset="0"/>
              </a:rPr>
              <a:t>debera</a:t>
            </a:r>
            <a:r>
              <a:rPr lang="es-CL" sz="1800" dirty="0">
                <a:effectLst/>
                <a:latin typeface="Courier" pitchFamily="2" charset="0"/>
              </a:rPr>
              <a:t>́ contar con proyectos educativos diversos y pertinentes a la identidad, necesidades e intereses de la comunidad, respetando siempre los derechos humanos y la convivencia </a:t>
            </a:r>
            <a:r>
              <a:rPr lang="es-CL" sz="1800" dirty="0" err="1">
                <a:effectLst/>
                <a:latin typeface="Courier" pitchFamily="2" charset="0"/>
              </a:rPr>
              <a:t>democrática</a:t>
            </a:r>
            <a:r>
              <a:rPr lang="es-CL" sz="1800" dirty="0">
                <a:effectLst/>
                <a:latin typeface="Courier" pitchFamily="2" charset="0"/>
              </a:rPr>
              <a:t>. En la </a:t>
            </a:r>
            <a:r>
              <a:rPr lang="es-CL" sz="1800" dirty="0" err="1">
                <a:effectLst/>
                <a:latin typeface="Courier" pitchFamily="2" charset="0"/>
              </a:rPr>
              <a:t>formulación</a:t>
            </a:r>
            <a:r>
              <a:rPr lang="es-CL" sz="1800" dirty="0">
                <a:effectLst/>
                <a:latin typeface="Courier" pitchFamily="2" charset="0"/>
              </a:rPr>
              <a:t> y desarrollo de los proyectos educativos de los establecimientos educacionales se </a:t>
            </a:r>
            <a:r>
              <a:rPr lang="es-CL" sz="1800" dirty="0" err="1">
                <a:effectLst/>
                <a:latin typeface="Courier" pitchFamily="2" charset="0"/>
              </a:rPr>
              <a:t>debera</a:t>
            </a:r>
            <a:r>
              <a:rPr lang="es-CL" sz="1800" dirty="0">
                <a:effectLst/>
                <a:latin typeface="Courier" pitchFamily="2" charset="0"/>
              </a:rPr>
              <a:t>́ garantizar y promover la </a:t>
            </a:r>
            <a:r>
              <a:rPr lang="es-CL" sz="1800" dirty="0" err="1">
                <a:effectLst/>
                <a:highlight>
                  <a:srgbClr val="FFFF00"/>
                </a:highlight>
                <a:latin typeface="Courier" pitchFamily="2" charset="0"/>
              </a:rPr>
              <a:t>participación</a:t>
            </a:r>
            <a:r>
              <a:rPr lang="es-CL" sz="1800" dirty="0">
                <a:effectLst/>
                <a:highlight>
                  <a:srgbClr val="FFFF00"/>
                </a:highlight>
                <a:latin typeface="Courier" pitchFamily="2" charset="0"/>
              </a:rPr>
              <a:t> de las comunidades educativas</a:t>
            </a:r>
            <a:r>
              <a:rPr lang="es-CL" sz="1800" dirty="0">
                <a:effectLst/>
                <a:latin typeface="Courier" pitchFamily="2" charset="0"/>
              </a:rPr>
              <a:t>, asegurando el derecho a la </a:t>
            </a:r>
            <a:r>
              <a:rPr lang="es-CL" sz="1800" dirty="0" err="1">
                <a:effectLst/>
                <a:latin typeface="Courier" pitchFamily="2" charset="0"/>
              </a:rPr>
              <a:t>información</a:t>
            </a:r>
            <a:r>
              <a:rPr lang="es-CL" sz="1800" dirty="0">
                <a:effectLst/>
                <a:latin typeface="Courier" pitchFamily="2" charset="0"/>
              </a:rPr>
              <a:t>, </a:t>
            </a:r>
            <a:r>
              <a:rPr lang="es-CL" sz="1800" dirty="0" err="1">
                <a:effectLst/>
                <a:latin typeface="Courier" pitchFamily="2" charset="0"/>
              </a:rPr>
              <a:t>organización</a:t>
            </a:r>
            <a:r>
              <a:rPr lang="es-CL" sz="1800" dirty="0">
                <a:effectLst/>
                <a:latin typeface="Courier" pitchFamily="2" charset="0"/>
              </a:rPr>
              <a:t> y </a:t>
            </a:r>
            <a:r>
              <a:rPr lang="es-CL" sz="1800" dirty="0" err="1">
                <a:effectLst/>
                <a:latin typeface="Courier" pitchFamily="2" charset="0"/>
              </a:rPr>
              <a:t>expresión</a:t>
            </a:r>
            <a:r>
              <a:rPr lang="es-CL" sz="1800" dirty="0">
                <a:effectLst/>
                <a:latin typeface="Courier" pitchFamily="2" charset="0"/>
              </a:rPr>
              <a:t> de sus opiniones en los asuntos que les afectan, de conformidad a la </a:t>
            </a:r>
            <a:r>
              <a:rPr lang="es-CL" sz="1800" dirty="0" err="1">
                <a:effectLst/>
                <a:latin typeface="Courier" pitchFamily="2" charset="0"/>
              </a:rPr>
              <a:t>legislación</a:t>
            </a:r>
            <a:r>
              <a:rPr lang="es-CL" sz="1800" dirty="0">
                <a:effectLst/>
                <a:latin typeface="Courier" pitchFamily="2" charset="0"/>
              </a:rPr>
              <a:t> vigente. </a:t>
            </a:r>
            <a:endParaRPr lang="es-CL" dirty="0">
              <a:effectLst/>
            </a:endParaRPr>
          </a:p>
        </p:txBody>
      </p:sp>
      <p:pic>
        <p:nvPicPr>
          <p:cNvPr id="4" name="Imagen 3">
            <a:extLst>
              <a:ext uri="{FF2B5EF4-FFF2-40B4-BE49-F238E27FC236}">
                <a16:creationId xmlns:a16="http://schemas.microsoft.com/office/drawing/2014/main" id="{F706985A-D5F5-0789-26A0-F2EBD24B06B6}"/>
              </a:ext>
            </a:extLst>
          </p:cNvPr>
          <p:cNvPicPr>
            <a:picLocks noChangeAspect="1"/>
          </p:cNvPicPr>
          <p:nvPr/>
        </p:nvPicPr>
        <p:blipFill>
          <a:blip r:embed="rId3"/>
          <a:stretch>
            <a:fillRect/>
          </a:stretch>
        </p:blipFill>
        <p:spPr>
          <a:xfrm>
            <a:off x="729341" y="2475676"/>
            <a:ext cx="10312345" cy="6821081"/>
          </a:xfrm>
          <a:prstGeom prst="rect">
            <a:avLst/>
          </a:prstGeom>
        </p:spPr>
      </p:pic>
      <p:sp>
        <p:nvSpPr>
          <p:cNvPr id="5" name="TextBox 4">
            <a:extLst>
              <a:ext uri="{FF2B5EF4-FFF2-40B4-BE49-F238E27FC236}">
                <a16:creationId xmlns:a16="http://schemas.microsoft.com/office/drawing/2014/main" id="{67843866-97AF-6251-ABDB-75752D26C7B6}"/>
              </a:ext>
            </a:extLst>
          </p:cNvPr>
          <p:cNvSpPr txBox="1"/>
          <p:nvPr/>
        </p:nvSpPr>
        <p:spPr>
          <a:xfrm>
            <a:off x="2743200" y="582910"/>
            <a:ext cx="13793232" cy="1015663"/>
          </a:xfrm>
          <a:prstGeom prst="rect">
            <a:avLst/>
          </a:prstGeom>
        </p:spPr>
        <p:txBody>
          <a:bodyPr wrap="square" lIns="0" tIns="0" rIns="0" bIns="0" rtlCol="0" anchor="t">
            <a:spAutoFit/>
          </a:bodyPr>
          <a:lstStyle/>
          <a:p>
            <a:pPr algn="ctr"/>
            <a:r>
              <a:rPr lang="es-ES_tradnl" sz="6600" dirty="0">
                <a:solidFill>
                  <a:srgbClr val="000000"/>
                </a:solidFill>
                <a:ea typeface="Aileron"/>
                <a:cs typeface="Aileron"/>
                <a:sym typeface="Aileron"/>
              </a:rPr>
              <a:t>Participación y territorio en la NEP</a:t>
            </a:r>
          </a:p>
        </p:txBody>
      </p:sp>
    </p:spTree>
    <p:extLst>
      <p:ext uri="{BB962C8B-B14F-4D97-AF65-F5344CB8AC3E}">
        <p14:creationId xmlns:p14="http://schemas.microsoft.com/office/powerpoint/2010/main" val="1658778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7DE9D3B-B8DC-E070-C63E-94149D8DA645}"/>
              </a:ext>
            </a:extLst>
          </p:cNvPr>
          <p:cNvSpPr txBox="1"/>
          <p:nvPr/>
        </p:nvSpPr>
        <p:spPr>
          <a:xfrm>
            <a:off x="838200" y="1638300"/>
            <a:ext cx="15544800" cy="5016758"/>
          </a:xfrm>
          <a:prstGeom prst="rect">
            <a:avLst/>
          </a:prstGeom>
          <a:noFill/>
        </p:spPr>
        <p:txBody>
          <a:bodyPr wrap="square">
            <a:spAutoFit/>
          </a:bodyPr>
          <a:lstStyle/>
          <a:p>
            <a:pPr lvl="1"/>
            <a:r>
              <a:rPr lang="es-CL" sz="4000" b="1" dirty="0">
                <a:effectLst/>
                <a:latin typeface="Calibri" panose="020F0502020204030204" pitchFamily="34" charset="0"/>
                <a:ea typeface="Calibri" panose="020F0502020204030204" pitchFamily="34" charset="0"/>
                <a:cs typeface="Times New Roman" panose="02020603050405020304" pitchFamily="18" charset="0"/>
              </a:rPr>
              <a:t>Qué se está haciendo hoy en los SLEP</a:t>
            </a:r>
          </a:p>
          <a:p>
            <a:pPr marL="1485900" lvl="2" indent="-571500">
              <a:buFont typeface="Arial" panose="020B0604020202020204" pitchFamily="34" charset="0"/>
              <a:buChar char="•"/>
            </a:pPr>
            <a:r>
              <a:rPr lang="es-CL" sz="4000" dirty="0">
                <a:effectLst/>
                <a:latin typeface="Calibri" panose="020F0502020204030204" pitchFamily="34" charset="0"/>
                <a:ea typeface="Calibri" panose="020F0502020204030204" pitchFamily="34" charset="0"/>
                <a:cs typeface="Times New Roman" panose="02020603050405020304" pitchFamily="18" charset="0"/>
              </a:rPr>
              <a:t> Fortalecimiento y generación de organización social: impulso a diferentes formas de asociatividad</a:t>
            </a:r>
          </a:p>
          <a:p>
            <a:pPr marL="1485900" lvl="2" indent="-571500">
              <a:buFont typeface="Arial" panose="020B0604020202020204" pitchFamily="34" charset="0"/>
              <a:buChar char="•"/>
            </a:pPr>
            <a:r>
              <a:rPr lang="es-CL" sz="4000" dirty="0">
                <a:effectLst/>
                <a:latin typeface="Calibri" panose="020F0502020204030204" pitchFamily="34" charset="0"/>
                <a:ea typeface="Calibri" panose="020F0502020204030204" pitchFamily="34" charset="0"/>
                <a:cs typeface="Times New Roman" panose="02020603050405020304" pitchFamily="18" charset="0"/>
              </a:rPr>
              <a:t> Desarrollo de capacidades</a:t>
            </a:r>
          </a:p>
          <a:p>
            <a:pPr marL="1485900" lvl="2" indent="-571500">
              <a:buFont typeface="Arial" panose="020B0604020202020204" pitchFamily="34" charset="0"/>
              <a:buChar char="•"/>
            </a:pPr>
            <a:r>
              <a:rPr lang="es-CL" sz="4000" dirty="0">
                <a:effectLst/>
                <a:latin typeface="Calibri" panose="020F0502020204030204" pitchFamily="34" charset="0"/>
                <a:ea typeface="Calibri" panose="020F0502020204030204" pitchFamily="34" charset="0"/>
                <a:cs typeface="Times New Roman" panose="02020603050405020304" pitchFamily="18" charset="0"/>
              </a:rPr>
              <a:t> Redes de dirigentes, orientadores, unidades de participación</a:t>
            </a:r>
          </a:p>
          <a:p>
            <a:pPr marL="1485900" lvl="2" indent="-571500">
              <a:buFont typeface="Arial" panose="020B0604020202020204" pitchFamily="34" charset="0"/>
              <a:buChar char="•"/>
            </a:pPr>
            <a:r>
              <a:rPr lang="es-CL" sz="4000" dirty="0">
                <a:effectLst/>
                <a:latin typeface="Calibri" panose="020F0502020204030204" pitchFamily="34" charset="0"/>
                <a:ea typeface="Calibri" panose="020F0502020204030204" pitchFamily="34" charset="0"/>
                <a:cs typeface="Times New Roman" panose="02020603050405020304" pitchFamily="18" charset="0"/>
              </a:rPr>
              <a:t> Mesas intersectoriales sobre temas levantados desde el territorio </a:t>
            </a:r>
          </a:p>
          <a:p>
            <a:pPr marL="1485900" lvl="2" indent="-571500">
              <a:buFont typeface="Arial" panose="020B0604020202020204" pitchFamily="34" charset="0"/>
              <a:buChar char="•"/>
            </a:pPr>
            <a:r>
              <a:rPr lang="es-CL" sz="4000" dirty="0">
                <a:effectLst/>
                <a:latin typeface="Calibri" panose="020F0502020204030204" pitchFamily="34" charset="0"/>
                <a:ea typeface="Calibri" panose="020F0502020204030204" pitchFamily="34" charset="0"/>
                <a:cs typeface="Times New Roman" panose="02020603050405020304" pitchFamily="18" charset="0"/>
              </a:rPr>
              <a:t> Vinculación con otros actores y sectores en el territorio</a:t>
            </a:r>
          </a:p>
          <a:p>
            <a:pPr marL="1485900" lvl="2" indent="-571500">
              <a:buFont typeface="Arial" panose="020B0604020202020204" pitchFamily="34" charset="0"/>
              <a:buChar char="•"/>
            </a:pPr>
            <a:r>
              <a:rPr lang="es-CL" sz="4000" dirty="0">
                <a:effectLst/>
                <a:latin typeface="Calibri" panose="020F0502020204030204" pitchFamily="34" charset="0"/>
                <a:ea typeface="Calibri" panose="020F0502020204030204" pitchFamily="34" charset="0"/>
                <a:cs typeface="Times New Roman" panose="02020603050405020304" pitchFamily="18" charset="0"/>
              </a:rPr>
              <a:t> Vinculación con las universidades</a:t>
            </a:r>
          </a:p>
        </p:txBody>
      </p:sp>
    </p:spTree>
    <p:extLst>
      <p:ext uri="{BB962C8B-B14F-4D97-AF65-F5344CB8AC3E}">
        <p14:creationId xmlns:p14="http://schemas.microsoft.com/office/powerpoint/2010/main" val="1645197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990600" y="403741"/>
            <a:ext cx="16878300" cy="8802410"/>
          </a:xfrm>
          <a:prstGeom prst="rect">
            <a:avLst/>
          </a:prstGeom>
        </p:spPr>
        <p:txBody>
          <a:bodyPr lIns="0" tIns="0" rIns="0" bIns="0" rtlCol="0" anchor="t">
            <a:spAutoFit/>
          </a:bodyPr>
          <a:lstStyle/>
          <a:p>
            <a:pPr algn="l"/>
            <a:r>
              <a:rPr lang="es-ES_tradnl" sz="4400" b="1" dirty="0">
                <a:sym typeface="Aileron Bold"/>
              </a:rPr>
              <a:t>Complejidades</a:t>
            </a:r>
          </a:p>
          <a:p>
            <a:pPr algn="l"/>
            <a:r>
              <a:rPr lang="es-ES_tradnl" sz="4400" dirty="0">
                <a:sym typeface="Aileron Bold"/>
              </a:rPr>
              <a:t>- De los órganos de participación:</a:t>
            </a:r>
          </a:p>
          <a:p>
            <a:pPr algn="l"/>
            <a:r>
              <a:rPr lang="es-ES_tradnl" sz="4400" dirty="0">
                <a:sym typeface="Aileron Bold"/>
              </a:rPr>
              <a:t>	- Poca representatividad de los representantes</a:t>
            </a:r>
          </a:p>
          <a:p>
            <a:pPr algn="l"/>
            <a:r>
              <a:rPr lang="es-ES_tradnl" sz="4400" dirty="0">
                <a:sym typeface="Aileron Bold"/>
              </a:rPr>
              <a:t>	- Participación instrumental, predefinida o meramente informativa</a:t>
            </a:r>
          </a:p>
          <a:p>
            <a:pPr algn="l"/>
            <a:endParaRPr lang="es-ES_tradnl" sz="4400" dirty="0">
              <a:sym typeface="Aileron Bold"/>
            </a:endParaRPr>
          </a:p>
          <a:p>
            <a:pPr algn="l"/>
            <a:r>
              <a:rPr lang="es-ES_tradnl" sz="4400" dirty="0">
                <a:sym typeface="Aileron Bold"/>
              </a:rPr>
              <a:t>- Falta de cultura participativa y autoridad para opinar, involucrarse, decidir</a:t>
            </a:r>
          </a:p>
          <a:p>
            <a:pPr algn="l"/>
            <a:r>
              <a:rPr lang="es-ES_tradnl" sz="4400" dirty="0">
                <a:sym typeface="Aileron Bold"/>
              </a:rPr>
              <a:t>	- Evitación del conflicto</a:t>
            </a:r>
          </a:p>
          <a:p>
            <a:pPr algn="l"/>
            <a:r>
              <a:rPr lang="es-ES_tradnl" sz="4400" dirty="0">
                <a:sym typeface="Aileron Bold"/>
              </a:rPr>
              <a:t>	- Desconfianza general (de la política, de los otros)</a:t>
            </a:r>
          </a:p>
          <a:p>
            <a:pPr algn="l"/>
            <a:r>
              <a:rPr lang="es-ES_tradnl" sz="4400" dirty="0">
                <a:sym typeface="Aileron Bold"/>
              </a:rPr>
              <a:t>	- Convencimiento de que es un problema individual</a:t>
            </a:r>
          </a:p>
          <a:p>
            <a:pPr algn="l"/>
            <a:endParaRPr lang="es-ES_tradnl" sz="4400" dirty="0">
              <a:sym typeface="Aileron Bold"/>
            </a:endParaRPr>
          </a:p>
          <a:p>
            <a:pPr algn="l"/>
            <a:r>
              <a:rPr lang="es-ES_tradnl" sz="4400" dirty="0">
                <a:sym typeface="Aileron Bold"/>
              </a:rPr>
              <a:t>- Generar identidad en territorios demasiado diversos y extensos</a:t>
            </a:r>
          </a:p>
          <a:p>
            <a:pPr algn="l"/>
            <a:r>
              <a:rPr lang="es-ES_tradnl" sz="4400" dirty="0">
                <a:sym typeface="Aileron Bold"/>
              </a:rPr>
              <a:t>- Gobernanza en red (pero sólo para algunos)</a:t>
            </a:r>
          </a:p>
        </p:txBody>
      </p:sp>
    </p:spTree>
    <p:extLst>
      <p:ext uri="{BB962C8B-B14F-4D97-AF65-F5344CB8AC3E}">
        <p14:creationId xmlns:p14="http://schemas.microsoft.com/office/powerpoint/2010/main" val="3421577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990600" y="526851"/>
            <a:ext cx="16878300" cy="9233297"/>
          </a:xfrm>
          <a:prstGeom prst="rect">
            <a:avLst/>
          </a:prstGeom>
        </p:spPr>
        <p:txBody>
          <a:bodyPr lIns="0" tIns="0" rIns="0" bIns="0" rtlCol="0" anchor="t">
            <a:spAutoFit/>
          </a:bodyPr>
          <a:lstStyle/>
          <a:p>
            <a:pPr algn="l"/>
            <a:r>
              <a:rPr lang="es-ES_tradnl" sz="6000" b="1" dirty="0">
                <a:sym typeface="Aileron Bold"/>
              </a:rPr>
              <a:t>Desafíos</a:t>
            </a:r>
          </a:p>
          <a:p>
            <a:pPr marL="857250" indent="-857250" algn="l">
              <a:buFont typeface="Arial" panose="020B0604020202020204" pitchFamily="34" charset="0"/>
              <a:buChar char="•"/>
            </a:pPr>
            <a:r>
              <a:rPr lang="es-ES_tradnl" sz="6000" dirty="0">
                <a:sym typeface="Aileron Bold"/>
              </a:rPr>
              <a:t>Promover el derecho a repensarlo todo (currículo, sentido, organización)</a:t>
            </a:r>
          </a:p>
          <a:p>
            <a:pPr marL="857250" indent="-857250" algn="l">
              <a:buFont typeface="Arial" panose="020B0604020202020204" pitchFamily="34" charset="0"/>
              <a:buChar char="•"/>
            </a:pPr>
            <a:r>
              <a:rPr lang="es-ES_tradnl" sz="6000" dirty="0">
                <a:sym typeface="Aileron Bold"/>
              </a:rPr>
              <a:t>Preguntarse quiénes están decidiendo y quiénes no (quiénes faltan)</a:t>
            </a:r>
          </a:p>
          <a:p>
            <a:pPr marL="857250" indent="-857250" algn="l">
              <a:buFont typeface="Arial" panose="020B0604020202020204" pitchFamily="34" charset="0"/>
              <a:buChar char="•"/>
            </a:pPr>
            <a:r>
              <a:rPr lang="es-ES_tradnl" sz="6000" dirty="0">
                <a:sym typeface="Aileron Bold"/>
              </a:rPr>
              <a:t>Entendernos siempre como parte creadora de la política, no como objetos/beneficiarios de ella</a:t>
            </a:r>
          </a:p>
          <a:p>
            <a:pPr marL="857250" indent="-857250" algn="l">
              <a:buFont typeface="Arial" panose="020B0604020202020204" pitchFamily="34" charset="0"/>
              <a:buChar char="•"/>
            </a:pPr>
            <a:r>
              <a:rPr lang="es-ES_tradnl" sz="6000" dirty="0">
                <a:sym typeface="Aileron Bold"/>
              </a:rPr>
              <a:t>No esperar a que la DEP o la escuela nos llame a participar / Promover desde la DEP que exista autonomía</a:t>
            </a:r>
          </a:p>
        </p:txBody>
      </p:sp>
    </p:spTree>
    <p:extLst>
      <p:ext uri="{BB962C8B-B14F-4D97-AF65-F5344CB8AC3E}">
        <p14:creationId xmlns:p14="http://schemas.microsoft.com/office/powerpoint/2010/main" val="33194722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435</TotalTime>
  <Words>1363</Words>
  <Application>Microsoft Macintosh PowerPoint</Application>
  <PresentationFormat>Personalizado</PresentationFormat>
  <Paragraphs>105</Paragraphs>
  <Slides>11</Slides>
  <Notes>10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11</vt:i4>
      </vt:variant>
    </vt:vector>
  </HeadingPairs>
  <TitlesOfParts>
    <vt:vector size="19" baseType="lpstr">
      <vt:lpstr>Courier</vt:lpstr>
      <vt:lpstr>Arial</vt:lpstr>
      <vt:lpstr>Aileron Ultra-Bold</vt:lpstr>
      <vt:lpstr>Times New Roman</vt:lpstr>
      <vt:lpstr>Aileron Light</vt:lpstr>
      <vt:lpstr>Aileron Bold</vt:lpstr>
      <vt:lpstr>Calibri</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Orange and White Simple and Professional Real Estate Buyer Listing Presentation</dc:title>
  <dc:creator>Francisca Corbalan</dc:creator>
  <cp:lastModifiedBy>Microsoft Office User</cp:lastModifiedBy>
  <cp:revision>22</cp:revision>
  <dcterms:created xsi:type="dcterms:W3CDTF">2006-08-16T00:00:00Z</dcterms:created>
  <dcterms:modified xsi:type="dcterms:W3CDTF">2024-11-08T12:07:20Z</dcterms:modified>
  <dc:identifier>DAGVtdT8vBU</dc:identifier>
</cp:coreProperties>
</file>